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9" r:id="rId6"/>
    <p:sldId id="260" r:id="rId7"/>
    <p:sldId id="262" r:id="rId8"/>
    <p:sldId id="263" r:id="rId9"/>
    <p:sldId id="265" r:id="rId10"/>
    <p:sldId id="268" r:id="rId11"/>
    <p:sldId id="264" r:id="rId12"/>
    <p:sldId id="271" r:id="rId13"/>
    <p:sldId id="267" r:id="rId14"/>
    <p:sldId id="26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27" autoAdjust="0"/>
    <p:restoredTop sz="94660"/>
  </p:normalViewPr>
  <p:slideViewPr>
    <p:cSldViewPr snapToGrid="0">
      <p:cViewPr varScale="1">
        <p:scale>
          <a:sx n="82" d="100"/>
          <a:sy n="82" d="100"/>
        </p:scale>
        <p:origin x="8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8EF50-D4E0-1912-8023-C192A2281D3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23D7FFB-7C24-DBEE-259F-D34AC978DC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4626D85-D11C-961D-7340-6AEF7FF210B8}"/>
              </a:ext>
            </a:extLst>
          </p:cNvPr>
          <p:cNvSpPr>
            <a:spLocks noGrp="1"/>
          </p:cNvSpPr>
          <p:nvPr>
            <p:ph type="dt" sz="half" idx="10"/>
          </p:nvPr>
        </p:nvSpPr>
        <p:spPr/>
        <p:txBody>
          <a:bodyPr/>
          <a:lstStyle/>
          <a:p>
            <a:fld id="{85BDB6C4-8ACF-463F-B638-9A5FD128B318}" type="datetimeFigureOut">
              <a:rPr lang="en-GB" smtClean="0"/>
              <a:t>19/08/2026</a:t>
            </a:fld>
            <a:endParaRPr lang="en-GB"/>
          </a:p>
        </p:txBody>
      </p:sp>
      <p:sp>
        <p:nvSpPr>
          <p:cNvPr id="5" name="Footer Placeholder 4">
            <a:extLst>
              <a:ext uri="{FF2B5EF4-FFF2-40B4-BE49-F238E27FC236}">
                <a16:creationId xmlns:a16="http://schemas.microsoft.com/office/drawing/2014/main" id="{70051943-EF5A-1435-381C-4A7A14F785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9E53D97-4A70-30B0-9CF8-A5BC3F79CA69}"/>
              </a:ext>
            </a:extLst>
          </p:cNvPr>
          <p:cNvSpPr>
            <a:spLocks noGrp="1"/>
          </p:cNvSpPr>
          <p:nvPr>
            <p:ph type="sldNum" sz="quarter" idx="12"/>
          </p:nvPr>
        </p:nvSpPr>
        <p:spPr/>
        <p:txBody>
          <a:bodyPr/>
          <a:lstStyle/>
          <a:p>
            <a:fld id="{01A70CBB-28B6-4B5D-AE89-FAEA1004F320}" type="slidenum">
              <a:rPr lang="en-GB" smtClean="0"/>
              <a:t>‹#›</a:t>
            </a:fld>
            <a:endParaRPr lang="en-GB"/>
          </a:p>
        </p:txBody>
      </p:sp>
    </p:spTree>
    <p:extLst>
      <p:ext uri="{BB962C8B-B14F-4D97-AF65-F5344CB8AC3E}">
        <p14:creationId xmlns:p14="http://schemas.microsoft.com/office/powerpoint/2010/main" val="2469626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C6A02-6CB7-40DB-B2C0-76CEB4A919A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E5DC945-D7B0-3200-2C5C-D69EB415125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47A1EA-9620-0E9A-2D80-F49BDD740E5C}"/>
              </a:ext>
            </a:extLst>
          </p:cNvPr>
          <p:cNvSpPr>
            <a:spLocks noGrp="1"/>
          </p:cNvSpPr>
          <p:nvPr>
            <p:ph type="dt" sz="half" idx="10"/>
          </p:nvPr>
        </p:nvSpPr>
        <p:spPr/>
        <p:txBody>
          <a:bodyPr/>
          <a:lstStyle/>
          <a:p>
            <a:fld id="{85BDB6C4-8ACF-463F-B638-9A5FD128B318}" type="datetimeFigureOut">
              <a:rPr lang="en-GB" smtClean="0"/>
              <a:t>19/08/2026</a:t>
            </a:fld>
            <a:endParaRPr lang="en-GB"/>
          </a:p>
        </p:txBody>
      </p:sp>
      <p:sp>
        <p:nvSpPr>
          <p:cNvPr id="5" name="Footer Placeholder 4">
            <a:extLst>
              <a:ext uri="{FF2B5EF4-FFF2-40B4-BE49-F238E27FC236}">
                <a16:creationId xmlns:a16="http://schemas.microsoft.com/office/drawing/2014/main" id="{AED0CA65-2E22-AC3C-F177-C10B1BEB74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D6E05BF-6CC7-1F15-3F09-E651470D39CE}"/>
              </a:ext>
            </a:extLst>
          </p:cNvPr>
          <p:cNvSpPr>
            <a:spLocks noGrp="1"/>
          </p:cNvSpPr>
          <p:nvPr>
            <p:ph type="sldNum" sz="quarter" idx="12"/>
          </p:nvPr>
        </p:nvSpPr>
        <p:spPr/>
        <p:txBody>
          <a:bodyPr/>
          <a:lstStyle/>
          <a:p>
            <a:fld id="{01A70CBB-28B6-4B5D-AE89-FAEA1004F320}" type="slidenum">
              <a:rPr lang="en-GB" smtClean="0"/>
              <a:t>‹#›</a:t>
            </a:fld>
            <a:endParaRPr lang="en-GB"/>
          </a:p>
        </p:txBody>
      </p:sp>
    </p:spTree>
    <p:extLst>
      <p:ext uri="{BB962C8B-B14F-4D97-AF65-F5344CB8AC3E}">
        <p14:creationId xmlns:p14="http://schemas.microsoft.com/office/powerpoint/2010/main" val="4004213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B8668D-710A-D084-8961-08856A3BDF4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7D70456-A8E4-9B9E-F952-5D70C103FF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A6EDAE-048D-FA5B-71D1-4C7A1D9E5EF8}"/>
              </a:ext>
            </a:extLst>
          </p:cNvPr>
          <p:cNvSpPr>
            <a:spLocks noGrp="1"/>
          </p:cNvSpPr>
          <p:nvPr>
            <p:ph type="dt" sz="half" idx="10"/>
          </p:nvPr>
        </p:nvSpPr>
        <p:spPr/>
        <p:txBody>
          <a:bodyPr/>
          <a:lstStyle/>
          <a:p>
            <a:fld id="{85BDB6C4-8ACF-463F-B638-9A5FD128B318}" type="datetimeFigureOut">
              <a:rPr lang="en-GB" smtClean="0"/>
              <a:t>19/08/2026</a:t>
            </a:fld>
            <a:endParaRPr lang="en-GB"/>
          </a:p>
        </p:txBody>
      </p:sp>
      <p:sp>
        <p:nvSpPr>
          <p:cNvPr id="5" name="Footer Placeholder 4">
            <a:extLst>
              <a:ext uri="{FF2B5EF4-FFF2-40B4-BE49-F238E27FC236}">
                <a16:creationId xmlns:a16="http://schemas.microsoft.com/office/drawing/2014/main" id="{34FF723C-F4EC-AE0C-C68C-115625E866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8BD160-F562-2496-4039-A5DB550428DF}"/>
              </a:ext>
            </a:extLst>
          </p:cNvPr>
          <p:cNvSpPr>
            <a:spLocks noGrp="1"/>
          </p:cNvSpPr>
          <p:nvPr>
            <p:ph type="sldNum" sz="quarter" idx="12"/>
          </p:nvPr>
        </p:nvSpPr>
        <p:spPr/>
        <p:txBody>
          <a:bodyPr/>
          <a:lstStyle/>
          <a:p>
            <a:fld id="{01A70CBB-28B6-4B5D-AE89-FAEA1004F320}" type="slidenum">
              <a:rPr lang="en-GB" smtClean="0"/>
              <a:t>‹#›</a:t>
            </a:fld>
            <a:endParaRPr lang="en-GB"/>
          </a:p>
        </p:txBody>
      </p:sp>
    </p:spTree>
    <p:extLst>
      <p:ext uri="{BB962C8B-B14F-4D97-AF65-F5344CB8AC3E}">
        <p14:creationId xmlns:p14="http://schemas.microsoft.com/office/powerpoint/2010/main" val="2896762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2C4B0-F003-A10E-9B01-E191D9FA0F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1A2005-DA97-CB11-5A5D-4BE9D2B7BE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12030AE-EAFD-D914-9D7B-922537C83768}"/>
              </a:ext>
            </a:extLst>
          </p:cNvPr>
          <p:cNvSpPr>
            <a:spLocks noGrp="1"/>
          </p:cNvSpPr>
          <p:nvPr>
            <p:ph type="dt" sz="half" idx="10"/>
          </p:nvPr>
        </p:nvSpPr>
        <p:spPr/>
        <p:txBody>
          <a:bodyPr/>
          <a:lstStyle/>
          <a:p>
            <a:fld id="{85BDB6C4-8ACF-463F-B638-9A5FD128B318}" type="datetimeFigureOut">
              <a:rPr lang="en-GB" smtClean="0"/>
              <a:t>19/08/2026</a:t>
            </a:fld>
            <a:endParaRPr lang="en-GB"/>
          </a:p>
        </p:txBody>
      </p:sp>
      <p:sp>
        <p:nvSpPr>
          <p:cNvPr id="5" name="Footer Placeholder 4">
            <a:extLst>
              <a:ext uri="{FF2B5EF4-FFF2-40B4-BE49-F238E27FC236}">
                <a16:creationId xmlns:a16="http://schemas.microsoft.com/office/drawing/2014/main" id="{2B24F743-702F-9C0F-65D4-EA41CFDA15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FF4212-069E-13C5-3BAB-FF3AB705C132}"/>
              </a:ext>
            </a:extLst>
          </p:cNvPr>
          <p:cNvSpPr>
            <a:spLocks noGrp="1"/>
          </p:cNvSpPr>
          <p:nvPr>
            <p:ph type="sldNum" sz="quarter" idx="12"/>
          </p:nvPr>
        </p:nvSpPr>
        <p:spPr/>
        <p:txBody>
          <a:bodyPr/>
          <a:lstStyle/>
          <a:p>
            <a:fld id="{01A70CBB-28B6-4B5D-AE89-FAEA1004F320}" type="slidenum">
              <a:rPr lang="en-GB" smtClean="0"/>
              <a:t>‹#›</a:t>
            </a:fld>
            <a:endParaRPr lang="en-GB"/>
          </a:p>
        </p:txBody>
      </p:sp>
    </p:spTree>
    <p:extLst>
      <p:ext uri="{BB962C8B-B14F-4D97-AF65-F5344CB8AC3E}">
        <p14:creationId xmlns:p14="http://schemas.microsoft.com/office/powerpoint/2010/main" val="76199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A916-B373-F838-5670-0A3C51C2C2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0E0EA3C-BE89-BFE9-A6A8-F1F4199A14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BCE7BE-7D61-AF6A-B6A6-DBC799AABC6C}"/>
              </a:ext>
            </a:extLst>
          </p:cNvPr>
          <p:cNvSpPr>
            <a:spLocks noGrp="1"/>
          </p:cNvSpPr>
          <p:nvPr>
            <p:ph type="dt" sz="half" idx="10"/>
          </p:nvPr>
        </p:nvSpPr>
        <p:spPr/>
        <p:txBody>
          <a:bodyPr/>
          <a:lstStyle/>
          <a:p>
            <a:fld id="{85BDB6C4-8ACF-463F-B638-9A5FD128B318}" type="datetimeFigureOut">
              <a:rPr lang="en-GB" smtClean="0"/>
              <a:t>19/08/2026</a:t>
            </a:fld>
            <a:endParaRPr lang="en-GB"/>
          </a:p>
        </p:txBody>
      </p:sp>
      <p:sp>
        <p:nvSpPr>
          <p:cNvPr id="5" name="Footer Placeholder 4">
            <a:extLst>
              <a:ext uri="{FF2B5EF4-FFF2-40B4-BE49-F238E27FC236}">
                <a16:creationId xmlns:a16="http://schemas.microsoft.com/office/drawing/2014/main" id="{2C2684E5-D6A3-210F-8E71-5A97DC1423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6A1B2C-B465-E904-9A3D-A1043B897928}"/>
              </a:ext>
            </a:extLst>
          </p:cNvPr>
          <p:cNvSpPr>
            <a:spLocks noGrp="1"/>
          </p:cNvSpPr>
          <p:nvPr>
            <p:ph type="sldNum" sz="quarter" idx="12"/>
          </p:nvPr>
        </p:nvSpPr>
        <p:spPr/>
        <p:txBody>
          <a:bodyPr/>
          <a:lstStyle/>
          <a:p>
            <a:fld id="{01A70CBB-28B6-4B5D-AE89-FAEA1004F320}" type="slidenum">
              <a:rPr lang="en-GB" smtClean="0"/>
              <a:t>‹#›</a:t>
            </a:fld>
            <a:endParaRPr lang="en-GB"/>
          </a:p>
        </p:txBody>
      </p:sp>
    </p:spTree>
    <p:extLst>
      <p:ext uri="{BB962C8B-B14F-4D97-AF65-F5344CB8AC3E}">
        <p14:creationId xmlns:p14="http://schemas.microsoft.com/office/powerpoint/2010/main" val="66990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CCBF7-2F3E-4F83-6669-01E61D2046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05C7-C9E6-6570-B71F-0EFDCB52723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38C8CB6-2212-07E7-597F-5D18D241464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9B21BD0-9AD0-E962-F230-0A6F45FDF957}"/>
              </a:ext>
            </a:extLst>
          </p:cNvPr>
          <p:cNvSpPr>
            <a:spLocks noGrp="1"/>
          </p:cNvSpPr>
          <p:nvPr>
            <p:ph type="dt" sz="half" idx="10"/>
          </p:nvPr>
        </p:nvSpPr>
        <p:spPr/>
        <p:txBody>
          <a:bodyPr/>
          <a:lstStyle/>
          <a:p>
            <a:fld id="{85BDB6C4-8ACF-463F-B638-9A5FD128B318}" type="datetimeFigureOut">
              <a:rPr lang="en-GB" smtClean="0"/>
              <a:t>19/08/2026</a:t>
            </a:fld>
            <a:endParaRPr lang="en-GB"/>
          </a:p>
        </p:txBody>
      </p:sp>
      <p:sp>
        <p:nvSpPr>
          <p:cNvPr id="6" name="Footer Placeholder 5">
            <a:extLst>
              <a:ext uri="{FF2B5EF4-FFF2-40B4-BE49-F238E27FC236}">
                <a16:creationId xmlns:a16="http://schemas.microsoft.com/office/drawing/2014/main" id="{FCC8A35D-5774-23AF-CD11-2353EDF5F34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AB65EAC-10E8-8632-4655-55738AE6D42D}"/>
              </a:ext>
            </a:extLst>
          </p:cNvPr>
          <p:cNvSpPr>
            <a:spLocks noGrp="1"/>
          </p:cNvSpPr>
          <p:nvPr>
            <p:ph type="sldNum" sz="quarter" idx="12"/>
          </p:nvPr>
        </p:nvSpPr>
        <p:spPr/>
        <p:txBody>
          <a:bodyPr/>
          <a:lstStyle/>
          <a:p>
            <a:fld id="{01A70CBB-28B6-4B5D-AE89-FAEA1004F320}" type="slidenum">
              <a:rPr lang="en-GB" smtClean="0"/>
              <a:t>‹#›</a:t>
            </a:fld>
            <a:endParaRPr lang="en-GB"/>
          </a:p>
        </p:txBody>
      </p:sp>
    </p:spTree>
    <p:extLst>
      <p:ext uri="{BB962C8B-B14F-4D97-AF65-F5344CB8AC3E}">
        <p14:creationId xmlns:p14="http://schemas.microsoft.com/office/powerpoint/2010/main" val="97352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36736-3150-E4D9-B6C9-694A3909F15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85DAE86-3251-529F-B5D3-CFD8B3FDDE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6D574C-8265-0A6B-0042-DBD7A3B22B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A7265A5-240B-0F4F-EC12-8CDBD1F92D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8E97BA-9590-68FF-AE54-C45A91F554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1E30CB4-6018-7BC8-DC02-5A5BC8C599B7}"/>
              </a:ext>
            </a:extLst>
          </p:cNvPr>
          <p:cNvSpPr>
            <a:spLocks noGrp="1"/>
          </p:cNvSpPr>
          <p:nvPr>
            <p:ph type="dt" sz="half" idx="10"/>
          </p:nvPr>
        </p:nvSpPr>
        <p:spPr/>
        <p:txBody>
          <a:bodyPr/>
          <a:lstStyle/>
          <a:p>
            <a:fld id="{85BDB6C4-8ACF-463F-B638-9A5FD128B318}" type="datetimeFigureOut">
              <a:rPr lang="en-GB" smtClean="0"/>
              <a:t>19/08/2026</a:t>
            </a:fld>
            <a:endParaRPr lang="en-GB"/>
          </a:p>
        </p:txBody>
      </p:sp>
      <p:sp>
        <p:nvSpPr>
          <p:cNvPr id="8" name="Footer Placeholder 7">
            <a:extLst>
              <a:ext uri="{FF2B5EF4-FFF2-40B4-BE49-F238E27FC236}">
                <a16:creationId xmlns:a16="http://schemas.microsoft.com/office/drawing/2014/main" id="{942E3A2C-A52B-5690-DDBF-4175E5ED582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1FA397E-3C24-0CB5-32AD-3CC71A621E70}"/>
              </a:ext>
            </a:extLst>
          </p:cNvPr>
          <p:cNvSpPr>
            <a:spLocks noGrp="1"/>
          </p:cNvSpPr>
          <p:nvPr>
            <p:ph type="sldNum" sz="quarter" idx="12"/>
          </p:nvPr>
        </p:nvSpPr>
        <p:spPr/>
        <p:txBody>
          <a:bodyPr/>
          <a:lstStyle/>
          <a:p>
            <a:fld id="{01A70CBB-28B6-4B5D-AE89-FAEA1004F320}" type="slidenum">
              <a:rPr lang="en-GB" smtClean="0"/>
              <a:t>‹#›</a:t>
            </a:fld>
            <a:endParaRPr lang="en-GB"/>
          </a:p>
        </p:txBody>
      </p:sp>
    </p:spTree>
    <p:extLst>
      <p:ext uri="{BB962C8B-B14F-4D97-AF65-F5344CB8AC3E}">
        <p14:creationId xmlns:p14="http://schemas.microsoft.com/office/powerpoint/2010/main" val="16159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35520-E371-620C-3F7C-0AA2FCFA460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001C6C6-114F-6ADB-5425-272787BB51C9}"/>
              </a:ext>
            </a:extLst>
          </p:cNvPr>
          <p:cNvSpPr>
            <a:spLocks noGrp="1"/>
          </p:cNvSpPr>
          <p:nvPr>
            <p:ph type="dt" sz="half" idx="10"/>
          </p:nvPr>
        </p:nvSpPr>
        <p:spPr/>
        <p:txBody>
          <a:bodyPr/>
          <a:lstStyle/>
          <a:p>
            <a:fld id="{85BDB6C4-8ACF-463F-B638-9A5FD128B318}" type="datetimeFigureOut">
              <a:rPr lang="en-GB" smtClean="0"/>
              <a:t>19/08/2026</a:t>
            </a:fld>
            <a:endParaRPr lang="en-GB"/>
          </a:p>
        </p:txBody>
      </p:sp>
      <p:sp>
        <p:nvSpPr>
          <p:cNvPr id="4" name="Footer Placeholder 3">
            <a:extLst>
              <a:ext uri="{FF2B5EF4-FFF2-40B4-BE49-F238E27FC236}">
                <a16:creationId xmlns:a16="http://schemas.microsoft.com/office/drawing/2014/main" id="{0E9545D0-76DE-953F-8526-986E850690C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9341893-953E-CCF7-E871-470C6D52A16B}"/>
              </a:ext>
            </a:extLst>
          </p:cNvPr>
          <p:cNvSpPr>
            <a:spLocks noGrp="1"/>
          </p:cNvSpPr>
          <p:nvPr>
            <p:ph type="sldNum" sz="quarter" idx="12"/>
          </p:nvPr>
        </p:nvSpPr>
        <p:spPr/>
        <p:txBody>
          <a:bodyPr/>
          <a:lstStyle/>
          <a:p>
            <a:fld id="{01A70CBB-28B6-4B5D-AE89-FAEA1004F320}" type="slidenum">
              <a:rPr lang="en-GB" smtClean="0"/>
              <a:t>‹#›</a:t>
            </a:fld>
            <a:endParaRPr lang="en-GB"/>
          </a:p>
        </p:txBody>
      </p:sp>
    </p:spTree>
    <p:extLst>
      <p:ext uri="{BB962C8B-B14F-4D97-AF65-F5344CB8AC3E}">
        <p14:creationId xmlns:p14="http://schemas.microsoft.com/office/powerpoint/2010/main" val="3249814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32FC24-42C0-2781-52DF-16B2E77E20BE}"/>
              </a:ext>
            </a:extLst>
          </p:cNvPr>
          <p:cNvSpPr>
            <a:spLocks noGrp="1"/>
          </p:cNvSpPr>
          <p:nvPr>
            <p:ph type="dt" sz="half" idx="10"/>
          </p:nvPr>
        </p:nvSpPr>
        <p:spPr/>
        <p:txBody>
          <a:bodyPr/>
          <a:lstStyle/>
          <a:p>
            <a:fld id="{85BDB6C4-8ACF-463F-B638-9A5FD128B318}" type="datetimeFigureOut">
              <a:rPr lang="en-GB" smtClean="0"/>
              <a:t>19/08/2026</a:t>
            </a:fld>
            <a:endParaRPr lang="en-GB"/>
          </a:p>
        </p:txBody>
      </p:sp>
      <p:sp>
        <p:nvSpPr>
          <p:cNvPr id="3" name="Footer Placeholder 2">
            <a:extLst>
              <a:ext uri="{FF2B5EF4-FFF2-40B4-BE49-F238E27FC236}">
                <a16:creationId xmlns:a16="http://schemas.microsoft.com/office/drawing/2014/main" id="{F19E70D0-13FA-C812-89E6-5D28CCC3FEC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47B83D4-947E-34F9-5E88-24E7C29D39E0}"/>
              </a:ext>
            </a:extLst>
          </p:cNvPr>
          <p:cNvSpPr>
            <a:spLocks noGrp="1"/>
          </p:cNvSpPr>
          <p:nvPr>
            <p:ph type="sldNum" sz="quarter" idx="12"/>
          </p:nvPr>
        </p:nvSpPr>
        <p:spPr/>
        <p:txBody>
          <a:bodyPr/>
          <a:lstStyle/>
          <a:p>
            <a:fld id="{01A70CBB-28B6-4B5D-AE89-FAEA1004F320}" type="slidenum">
              <a:rPr lang="en-GB" smtClean="0"/>
              <a:t>‹#›</a:t>
            </a:fld>
            <a:endParaRPr lang="en-GB"/>
          </a:p>
        </p:txBody>
      </p:sp>
    </p:spTree>
    <p:extLst>
      <p:ext uri="{BB962C8B-B14F-4D97-AF65-F5344CB8AC3E}">
        <p14:creationId xmlns:p14="http://schemas.microsoft.com/office/powerpoint/2010/main" val="3497077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35830-6140-F731-3574-41407DBC8E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4E54F7F-00EB-F1B8-852F-F7C703EE53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3EB9D62-6D81-3FE8-674D-2C85138A1E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7752CD-604C-2051-A7C2-503F78EEDAF3}"/>
              </a:ext>
            </a:extLst>
          </p:cNvPr>
          <p:cNvSpPr>
            <a:spLocks noGrp="1"/>
          </p:cNvSpPr>
          <p:nvPr>
            <p:ph type="dt" sz="half" idx="10"/>
          </p:nvPr>
        </p:nvSpPr>
        <p:spPr/>
        <p:txBody>
          <a:bodyPr/>
          <a:lstStyle/>
          <a:p>
            <a:fld id="{85BDB6C4-8ACF-463F-B638-9A5FD128B318}" type="datetimeFigureOut">
              <a:rPr lang="en-GB" smtClean="0"/>
              <a:t>19/08/2026</a:t>
            </a:fld>
            <a:endParaRPr lang="en-GB"/>
          </a:p>
        </p:txBody>
      </p:sp>
      <p:sp>
        <p:nvSpPr>
          <p:cNvPr id="6" name="Footer Placeholder 5">
            <a:extLst>
              <a:ext uri="{FF2B5EF4-FFF2-40B4-BE49-F238E27FC236}">
                <a16:creationId xmlns:a16="http://schemas.microsoft.com/office/drawing/2014/main" id="{734C79C3-E16E-351C-824F-AA4EC8F738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38BE93A-E9A8-E0C0-C0AC-6AE8B3692ECC}"/>
              </a:ext>
            </a:extLst>
          </p:cNvPr>
          <p:cNvSpPr>
            <a:spLocks noGrp="1"/>
          </p:cNvSpPr>
          <p:nvPr>
            <p:ph type="sldNum" sz="quarter" idx="12"/>
          </p:nvPr>
        </p:nvSpPr>
        <p:spPr/>
        <p:txBody>
          <a:bodyPr/>
          <a:lstStyle/>
          <a:p>
            <a:fld id="{01A70CBB-28B6-4B5D-AE89-FAEA1004F320}" type="slidenum">
              <a:rPr lang="en-GB" smtClean="0"/>
              <a:t>‹#›</a:t>
            </a:fld>
            <a:endParaRPr lang="en-GB"/>
          </a:p>
        </p:txBody>
      </p:sp>
    </p:spTree>
    <p:extLst>
      <p:ext uri="{BB962C8B-B14F-4D97-AF65-F5344CB8AC3E}">
        <p14:creationId xmlns:p14="http://schemas.microsoft.com/office/powerpoint/2010/main" val="1836120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AACE9-562B-0830-E737-740B6660F2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294254-7607-0052-A6E3-D9908388A6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30B7E80-DF14-3A1C-21FB-726D409AD6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5F8EFC-F880-C478-6D1B-88927F81EE6C}"/>
              </a:ext>
            </a:extLst>
          </p:cNvPr>
          <p:cNvSpPr>
            <a:spLocks noGrp="1"/>
          </p:cNvSpPr>
          <p:nvPr>
            <p:ph type="dt" sz="half" idx="10"/>
          </p:nvPr>
        </p:nvSpPr>
        <p:spPr/>
        <p:txBody>
          <a:bodyPr/>
          <a:lstStyle/>
          <a:p>
            <a:fld id="{85BDB6C4-8ACF-463F-B638-9A5FD128B318}" type="datetimeFigureOut">
              <a:rPr lang="en-GB" smtClean="0"/>
              <a:t>19/08/2026</a:t>
            </a:fld>
            <a:endParaRPr lang="en-GB"/>
          </a:p>
        </p:txBody>
      </p:sp>
      <p:sp>
        <p:nvSpPr>
          <p:cNvPr id="6" name="Footer Placeholder 5">
            <a:extLst>
              <a:ext uri="{FF2B5EF4-FFF2-40B4-BE49-F238E27FC236}">
                <a16:creationId xmlns:a16="http://schemas.microsoft.com/office/drawing/2014/main" id="{299DDC56-C2E4-7A23-6B41-77849FC950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19100F-15FF-4C54-4371-2C9C3A61BC00}"/>
              </a:ext>
            </a:extLst>
          </p:cNvPr>
          <p:cNvSpPr>
            <a:spLocks noGrp="1"/>
          </p:cNvSpPr>
          <p:nvPr>
            <p:ph type="sldNum" sz="quarter" idx="12"/>
          </p:nvPr>
        </p:nvSpPr>
        <p:spPr/>
        <p:txBody>
          <a:bodyPr/>
          <a:lstStyle/>
          <a:p>
            <a:fld id="{01A70CBB-28B6-4B5D-AE89-FAEA1004F320}" type="slidenum">
              <a:rPr lang="en-GB" smtClean="0"/>
              <a:t>‹#›</a:t>
            </a:fld>
            <a:endParaRPr lang="en-GB"/>
          </a:p>
        </p:txBody>
      </p:sp>
    </p:spTree>
    <p:extLst>
      <p:ext uri="{BB962C8B-B14F-4D97-AF65-F5344CB8AC3E}">
        <p14:creationId xmlns:p14="http://schemas.microsoft.com/office/powerpoint/2010/main" val="2973016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3DF67F-69A5-CBD3-CD72-45F690CD0E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24CB53B-BD10-FD1A-DE09-BA0D9D0531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80A754-658C-220C-D5EB-F71EAEE7E1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BDB6C4-8ACF-463F-B638-9A5FD128B318}" type="datetimeFigureOut">
              <a:rPr lang="en-GB" smtClean="0"/>
              <a:t>19/08/2026</a:t>
            </a:fld>
            <a:endParaRPr lang="en-GB"/>
          </a:p>
        </p:txBody>
      </p:sp>
      <p:sp>
        <p:nvSpPr>
          <p:cNvPr id="5" name="Footer Placeholder 4">
            <a:extLst>
              <a:ext uri="{FF2B5EF4-FFF2-40B4-BE49-F238E27FC236}">
                <a16:creationId xmlns:a16="http://schemas.microsoft.com/office/drawing/2014/main" id="{5988D1C4-B6BF-3029-393E-DD21DECBC8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B91F2BA-F753-DEF1-B750-351D57E629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A70CBB-28B6-4B5D-AE89-FAEA1004F320}" type="slidenum">
              <a:rPr lang="en-GB" smtClean="0"/>
              <a:t>‹#›</a:t>
            </a:fld>
            <a:endParaRPr lang="en-GB"/>
          </a:p>
        </p:txBody>
      </p:sp>
    </p:spTree>
    <p:extLst>
      <p:ext uri="{BB962C8B-B14F-4D97-AF65-F5344CB8AC3E}">
        <p14:creationId xmlns:p14="http://schemas.microsoft.com/office/powerpoint/2010/main" val="2419096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hyperlink" Target="mailto:recruitment@perthautismsupport.org.uk"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hyperlink" Target="mailto:recruitment@perthautismsupport.org.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hyperlink" Target="http://www.perthautismsupport.org.u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colorful circles&#10;&#10;Description automatically generated">
            <a:extLst>
              <a:ext uri="{FF2B5EF4-FFF2-40B4-BE49-F238E27FC236}">
                <a16:creationId xmlns:a16="http://schemas.microsoft.com/office/drawing/2014/main" id="{F2B171BF-966A-2BFC-F08E-CD7602137A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700752" cy="6858000"/>
          </a:xfrm>
          <a:prstGeom prst="rect">
            <a:avLst/>
          </a:prstGeom>
        </p:spPr>
      </p:pic>
      <p:sp>
        <p:nvSpPr>
          <p:cNvPr id="2" name="TextBox 1">
            <a:extLst>
              <a:ext uri="{FF2B5EF4-FFF2-40B4-BE49-F238E27FC236}">
                <a16:creationId xmlns:a16="http://schemas.microsoft.com/office/drawing/2014/main" id="{D84242D9-A47B-18AB-C74F-01070142A305}"/>
              </a:ext>
            </a:extLst>
          </p:cNvPr>
          <p:cNvSpPr txBox="1"/>
          <p:nvPr/>
        </p:nvSpPr>
        <p:spPr>
          <a:xfrm>
            <a:off x="6447453" y="2939143"/>
            <a:ext cx="5449078" cy="1815882"/>
          </a:xfrm>
          <a:prstGeom prst="rect">
            <a:avLst/>
          </a:prstGeom>
          <a:noFill/>
        </p:spPr>
        <p:txBody>
          <a:bodyPr wrap="square" lIns="91440" tIns="45720" rIns="91440" bIns="45720" rtlCol="0" anchor="t">
            <a:spAutoFit/>
          </a:bodyPr>
          <a:lstStyle/>
          <a:p>
            <a:pPr algn="ctr"/>
            <a:r>
              <a:rPr lang="en-GB" sz="2800" b="1">
                <a:solidFill>
                  <a:srgbClr val="7030A0"/>
                </a:solidFill>
                <a:latin typeface="Aptos"/>
                <a:cs typeface="Angsana New"/>
              </a:rPr>
              <a:t>Community and Corporate Fundraiser</a:t>
            </a:r>
          </a:p>
          <a:p>
            <a:pPr algn="ctr"/>
            <a:endParaRPr lang="en-GB" sz="2800" b="1" dirty="0">
              <a:solidFill>
                <a:srgbClr val="7030A0"/>
              </a:solidFill>
              <a:latin typeface="Aptos" panose="020B0004020202020204" pitchFamily="34" charset="0"/>
              <a:cs typeface="Angsana New" panose="020B0502040204020203" pitchFamily="18" charset="-34"/>
            </a:endParaRPr>
          </a:p>
          <a:p>
            <a:pPr algn="ctr"/>
            <a:r>
              <a:rPr lang="en-GB" sz="2800" b="1" dirty="0">
                <a:solidFill>
                  <a:srgbClr val="7030A0"/>
                </a:solidFill>
                <a:latin typeface="Aptos" panose="020B0004020202020204" pitchFamily="34" charset="0"/>
                <a:cs typeface="Angsana New" panose="020B0502040204020203" pitchFamily="18" charset="-34"/>
              </a:rPr>
              <a:t>Job Information Pack</a:t>
            </a:r>
          </a:p>
        </p:txBody>
      </p:sp>
      <p:pic>
        <p:nvPicPr>
          <p:cNvPr id="4" name="Picture 3" descr="A purple person with rainbows and text&#10;&#10;Description automatically generated">
            <a:extLst>
              <a:ext uri="{FF2B5EF4-FFF2-40B4-BE49-F238E27FC236}">
                <a16:creationId xmlns:a16="http://schemas.microsoft.com/office/drawing/2014/main" id="{A742D3C6-34A7-EA1B-E534-835B895E52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2182" y="687975"/>
            <a:ext cx="1618491" cy="1432563"/>
          </a:xfrm>
          <a:prstGeom prst="rect">
            <a:avLst/>
          </a:prstGeom>
        </p:spPr>
      </p:pic>
    </p:spTree>
    <p:extLst>
      <p:ext uri="{BB962C8B-B14F-4D97-AF65-F5344CB8AC3E}">
        <p14:creationId xmlns:p14="http://schemas.microsoft.com/office/powerpoint/2010/main" val="2002946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white background with a yellow border&#10;&#10;Description automatically generated with medium confidence">
            <a:extLst>
              <a:ext uri="{FF2B5EF4-FFF2-40B4-BE49-F238E27FC236}">
                <a16:creationId xmlns:a16="http://schemas.microsoft.com/office/drawing/2014/main" id="{E01D1D9D-D261-0BA9-B925-4CDF218D69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A purple and rainbow logo&#10;&#10;Description automatically generated with medium confidence">
            <a:extLst>
              <a:ext uri="{FF2B5EF4-FFF2-40B4-BE49-F238E27FC236}">
                <a16:creationId xmlns:a16="http://schemas.microsoft.com/office/drawing/2014/main" id="{42BA7AEA-37F3-683F-9CB4-EECA37A904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3870" y="5473271"/>
            <a:ext cx="1260092" cy="1121888"/>
          </a:xfrm>
          <a:prstGeom prst="rect">
            <a:avLst/>
          </a:prstGeom>
        </p:spPr>
      </p:pic>
      <p:sp>
        <p:nvSpPr>
          <p:cNvPr id="2" name="TextBox 1">
            <a:extLst>
              <a:ext uri="{FF2B5EF4-FFF2-40B4-BE49-F238E27FC236}">
                <a16:creationId xmlns:a16="http://schemas.microsoft.com/office/drawing/2014/main" id="{E353A8DD-D553-6872-7B5F-0E3AC7C7EA08}"/>
              </a:ext>
            </a:extLst>
          </p:cNvPr>
          <p:cNvSpPr txBox="1"/>
          <p:nvPr/>
        </p:nvSpPr>
        <p:spPr>
          <a:xfrm>
            <a:off x="643812" y="457200"/>
            <a:ext cx="10338319" cy="4678204"/>
          </a:xfrm>
          <a:prstGeom prst="rect">
            <a:avLst/>
          </a:prstGeom>
          <a:noFill/>
        </p:spPr>
        <p:txBody>
          <a:bodyPr wrap="square" lIns="91440" tIns="45720" rIns="91440" bIns="45720" rtlCol="0" anchor="t">
            <a:spAutoFit/>
          </a:bodyPr>
          <a:lstStyle/>
          <a:p>
            <a:pPr algn="ctr"/>
            <a:r>
              <a:rPr lang="en-GB" sz="2800" b="1" dirty="0">
                <a:solidFill>
                  <a:srgbClr val="7030A0"/>
                </a:solidFill>
              </a:rPr>
              <a:t>Application Process and Timeline</a:t>
            </a:r>
          </a:p>
          <a:p>
            <a:endParaRPr lang="en-GB" b="1" dirty="0"/>
          </a:p>
          <a:p>
            <a:r>
              <a:rPr lang="en-GB" dirty="0"/>
              <a:t>If you would like to apply for the position, you should send your most recent CV and covering letter to </a:t>
            </a:r>
            <a:r>
              <a:rPr lang="en-GB" dirty="0">
                <a:hlinkClick r:id="rId4"/>
              </a:rPr>
              <a:t>recruitment@perthautismsupport.org.uk</a:t>
            </a:r>
            <a:r>
              <a:rPr lang="en-GB"/>
              <a:t> for the attention of John McKellar, Operations Manager.</a:t>
            </a:r>
            <a:endParaRPr lang="en-GB">
              <a:ea typeface="Calibri"/>
              <a:cs typeface="Calibri"/>
            </a:endParaRPr>
          </a:p>
          <a:p>
            <a:endParaRPr lang="en-GB" dirty="0"/>
          </a:p>
          <a:p>
            <a:r>
              <a:rPr lang="en-GB" dirty="0"/>
              <a:t>We pride ourselves in supporting applicants who may be looking for non-traditional ways to apply for roles, so if you have alternative ways you would like to apply for the role, please do so, just make sure you demonstrate your relevant experience in line with the skills, experience and competencies listed above.</a:t>
            </a:r>
          </a:p>
          <a:p>
            <a:endParaRPr lang="en-GB" dirty="0"/>
          </a:p>
          <a:p>
            <a:r>
              <a:rPr lang="en-GB" dirty="0"/>
              <a:t>If you would like to have an informal chat about the role, please send your contact details and request to </a:t>
            </a:r>
            <a:r>
              <a:rPr lang="en-GB" dirty="0">
                <a:hlinkClick r:id="rId4"/>
              </a:rPr>
              <a:t>recruitment@perthautismsupport.org.uk</a:t>
            </a:r>
            <a:r>
              <a:rPr lang="en-GB" dirty="0"/>
              <a:t> </a:t>
            </a:r>
          </a:p>
          <a:p>
            <a:endParaRPr lang="en-GB" dirty="0"/>
          </a:p>
          <a:p>
            <a:pPr algn="ctr"/>
            <a:r>
              <a:rPr lang="en-GB" b="1">
                <a:solidFill>
                  <a:srgbClr val="7030A0"/>
                </a:solidFill>
              </a:rPr>
              <a:t>Applications for the position will close on 17 September 2026.</a:t>
            </a:r>
            <a:endParaRPr lang="en-GB" b="1">
              <a:solidFill>
                <a:srgbClr val="7030A0"/>
              </a:solidFill>
              <a:ea typeface="Calibri"/>
              <a:cs typeface="Calibri"/>
            </a:endParaRPr>
          </a:p>
          <a:p>
            <a:endParaRPr lang="en-GB" dirty="0"/>
          </a:p>
          <a:p>
            <a:r>
              <a:rPr lang="en-GB"/>
              <a:t>We expect interviews to take place on 1 October 2026.</a:t>
            </a:r>
            <a:endParaRPr lang="en-GB">
              <a:ea typeface="Calibri"/>
              <a:cs typeface="Calibri"/>
            </a:endParaRPr>
          </a:p>
          <a:p>
            <a:endParaRPr lang="en-GB" dirty="0"/>
          </a:p>
        </p:txBody>
      </p:sp>
    </p:spTree>
    <p:extLst>
      <p:ext uri="{BB962C8B-B14F-4D97-AF65-F5344CB8AC3E}">
        <p14:creationId xmlns:p14="http://schemas.microsoft.com/office/powerpoint/2010/main" val="215276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white background with a blue and white background&#10;&#10;Description automatically generated with medium confidence">
            <a:extLst>
              <a:ext uri="{FF2B5EF4-FFF2-40B4-BE49-F238E27FC236}">
                <a16:creationId xmlns:a16="http://schemas.microsoft.com/office/drawing/2014/main" id="{1823A2D4-BD25-D909-E2AB-A4DB2B1E8A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A purple and rainbow logo&#10;&#10;Description automatically generated with medium confidence">
            <a:extLst>
              <a:ext uri="{FF2B5EF4-FFF2-40B4-BE49-F238E27FC236}">
                <a16:creationId xmlns:a16="http://schemas.microsoft.com/office/drawing/2014/main" id="{9227D7D3-C490-6C03-E36A-13EBFC9F1C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3870" y="5473271"/>
            <a:ext cx="1260092" cy="1121888"/>
          </a:xfrm>
          <a:prstGeom prst="rect">
            <a:avLst/>
          </a:prstGeom>
        </p:spPr>
      </p:pic>
      <p:sp>
        <p:nvSpPr>
          <p:cNvPr id="5" name="TextBox 4">
            <a:extLst>
              <a:ext uri="{FF2B5EF4-FFF2-40B4-BE49-F238E27FC236}">
                <a16:creationId xmlns:a16="http://schemas.microsoft.com/office/drawing/2014/main" id="{7978D10A-E58B-A00E-10C8-9A127A5927AC}"/>
              </a:ext>
            </a:extLst>
          </p:cNvPr>
          <p:cNvSpPr txBox="1"/>
          <p:nvPr/>
        </p:nvSpPr>
        <p:spPr>
          <a:xfrm>
            <a:off x="419878" y="671804"/>
            <a:ext cx="11150081" cy="5878532"/>
          </a:xfrm>
          <a:prstGeom prst="rect">
            <a:avLst/>
          </a:prstGeom>
          <a:noFill/>
        </p:spPr>
        <p:txBody>
          <a:bodyPr wrap="square" rtlCol="0">
            <a:spAutoFit/>
          </a:bodyPr>
          <a:lstStyle/>
          <a:p>
            <a:r>
              <a:rPr lang="en-US" sz="1800" b="1" dirty="0">
                <a:effectLst/>
                <a:latin typeface="Calibri (Body)"/>
                <a:ea typeface="Times New Roman" panose="02020603050405020304" pitchFamily="18" charset="0"/>
              </a:rPr>
              <a:t>Accessibility </a:t>
            </a:r>
            <a:endParaRPr lang="en-GB" sz="1800" dirty="0">
              <a:effectLst/>
              <a:latin typeface="Calibri (Body)"/>
              <a:ea typeface="Times New Roman" panose="02020603050405020304" pitchFamily="18" charset="0"/>
            </a:endParaRPr>
          </a:p>
          <a:p>
            <a:r>
              <a:rPr lang="en-US" sz="1800" dirty="0">
                <a:effectLst/>
                <a:latin typeface="Calibri (Body)"/>
                <a:ea typeface="Times New Roman" panose="02020603050405020304" pitchFamily="18" charset="0"/>
              </a:rPr>
              <a:t> </a:t>
            </a:r>
            <a:endParaRPr lang="en-GB" sz="1800" dirty="0">
              <a:effectLst/>
              <a:latin typeface="Calibri (Body)"/>
              <a:ea typeface="Times New Roman" panose="02020603050405020304" pitchFamily="18" charset="0"/>
            </a:endParaRPr>
          </a:p>
          <a:p>
            <a:r>
              <a:rPr lang="en-US" sz="1400" dirty="0">
                <a:effectLst/>
                <a:latin typeface="Calibri (Body)"/>
                <a:ea typeface="Times New Roman" panose="02020603050405020304" pitchFamily="18" charset="0"/>
              </a:rPr>
              <a:t>We value the benefit diversity and inclusion brings and we welcome information on any reasonable adjustments we can make to ensure you can fully participate. </a:t>
            </a:r>
            <a:endParaRPr lang="en-GB" sz="1400" dirty="0">
              <a:effectLst/>
              <a:latin typeface="Calibri (Body)"/>
              <a:ea typeface="Times New Roman" panose="02020603050405020304" pitchFamily="18" charset="0"/>
            </a:endParaRPr>
          </a:p>
          <a:p>
            <a:r>
              <a:rPr lang="en-US" sz="1400" dirty="0">
                <a:effectLst/>
                <a:latin typeface="Calibri (Body)"/>
                <a:ea typeface="Times New Roman" panose="02020603050405020304" pitchFamily="18" charset="0"/>
              </a:rPr>
              <a:t> </a:t>
            </a:r>
            <a:endParaRPr lang="en-GB" sz="1400" dirty="0">
              <a:effectLst/>
              <a:latin typeface="Calibri (Body)"/>
              <a:ea typeface="Times New Roman" panose="02020603050405020304" pitchFamily="18" charset="0"/>
            </a:endParaRPr>
          </a:p>
          <a:p>
            <a:r>
              <a:rPr lang="en-US" sz="1400" dirty="0">
                <a:effectLst/>
                <a:latin typeface="Calibri (Body)"/>
                <a:ea typeface="Times New Roman" panose="02020603050405020304" pitchFamily="18" charset="0"/>
              </a:rPr>
              <a:t>For example, this may include support to complete forms, extra time for an interview, access to this information in different formats, or information sheets detailing the interview/assessment process and general housekeeping. </a:t>
            </a:r>
            <a:endParaRPr lang="en-GB" sz="1400" dirty="0">
              <a:effectLst/>
              <a:latin typeface="Calibri (Body)"/>
              <a:ea typeface="Times New Roman" panose="02020603050405020304" pitchFamily="18" charset="0"/>
            </a:endParaRPr>
          </a:p>
          <a:p>
            <a:r>
              <a:rPr lang="en-US" sz="1400" dirty="0">
                <a:effectLst/>
                <a:latin typeface="Calibri (Body)"/>
                <a:ea typeface="Times New Roman" panose="02020603050405020304" pitchFamily="18" charset="0"/>
              </a:rPr>
              <a:t> </a:t>
            </a:r>
            <a:endParaRPr lang="en-GB" sz="1400" dirty="0">
              <a:effectLst/>
              <a:latin typeface="Calibri (Body)"/>
              <a:ea typeface="Times New Roman" panose="02020603050405020304" pitchFamily="18" charset="0"/>
            </a:endParaRPr>
          </a:p>
          <a:p>
            <a:r>
              <a:rPr lang="en-US" sz="1400" dirty="0">
                <a:effectLst/>
                <a:latin typeface="Calibri (Body)"/>
                <a:ea typeface="Times New Roman" panose="02020603050405020304" pitchFamily="18" charset="0"/>
              </a:rPr>
              <a:t>Please contact </a:t>
            </a:r>
            <a:r>
              <a:rPr lang="en-US" sz="1400" u="sng" dirty="0">
                <a:solidFill>
                  <a:srgbClr val="0000FF"/>
                </a:solidFill>
                <a:effectLst/>
                <a:latin typeface="Calibri (Body)"/>
                <a:ea typeface="Times New Roman" panose="02020603050405020304" pitchFamily="18" charset="0"/>
                <a:hlinkClick r:id="rId4"/>
              </a:rPr>
              <a:t>recruitment@perthautismsupport.org.uk</a:t>
            </a:r>
            <a:r>
              <a:rPr lang="en-US" sz="1400" dirty="0">
                <a:effectLst/>
                <a:latin typeface="Calibri (Body)"/>
                <a:ea typeface="Times New Roman" panose="02020603050405020304" pitchFamily="18" charset="0"/>
              </a:rPr>
              <a:t> to discuss. </a:t>
            </a:r>
            <a:endParaRPr lang="en-GB" sz="1400" dirty="0">
              <a:effectLst/>
              <a:latin typeface="Calibri (Body)"/>
              <a:ea typeface="Times New Roman" panose="02020603050405020304" pitchFamily="18" charset="0"/>
            </a:endParaRPr>
          </a:p>
          <a:p>
            <a:r>
              <a:rPr lang="en-US" sz="1400" dirty="0">
                <a:effectLst/>
                <a:latin typeface="Calibri (Body)"/>
                <a:ea typeface="Times New Roman" panose="02020603050405020304" pitchFamily="18" charset="0"/>
              </a:rPr>
              <a:t> </a:t>
            </a:r>
            <a:endParaRPr lang="en-GB" sz="1400" dirty="0">
              <a:effectLst/>
              <a:latin typeface="Calibri (Body)"/>
              <a:ea typeface="Times New Roman" panose="02020603050405020304" pitchFamily="18" charset="0"/>
            </a:endParaRPr>
          </a:p>
          <a:p>
            <a:r>
              <a:rPr lang="en-US" sz="1400" dirty="0">
                <a:effectLst/>
                <a:latin typeface="Calibri (Body)"/>
                <a:ea typeface="Times New Roman" panose="02020603050405020304" pitchFamily="18" charset="0"/>
              </a:rPr>
              <a:t>We are a Disability Confident Leader </a:t>
            </a:r>
            <a:r>
              <a:rPr lang="en-US" sz="1400" dirty="0" err="1">
                <a:effectLst/>
                <a:latin typeface="Calibri (Body)"/>
                <a:ea typeface="Times New Roman" panose="02020603050405020304" pitchFamily="18" charset="0"/>
              </a:rPr>
              <a:t>organisation</a:t>
            </a:r>
            <a:r>
              <a:rPr lang="en-US" sz="1400" dirty="0">
                <a:effectLst/>
                <a:latin typeface="Calibri (Body)"/>
                <a:ea typeface="Times New Roman" panose="02020603050405020304" pitchFamily="18" charset="0"/>
              </a:rPr>
              <a:t>. </a:t>
            </a:r>
            <a:endParaRPr lang="en-GB" sz="1400" dirty="0">
              <a:effectLst/>
              <a:latin typeface="Calibri (Body)"/>
              <a:ea typeface="Times New Roman" panose="02020603050405020304" pitchFamily="18" charset="0"/>
            </a:endParaRPr>
          </a:p>
          <a:p>
            <a:endParaRPr lang="en-GB" sz="1400" dirty="0">
              <a:latin typeface="Calibri (Body)"/>
            </a:endParaRPr>
          </a:p>
          <a:p>
            <a:r>
              <a:rPr lang="en-US" sz="1400" dirty="0">
                <a:effectLst/>
                <a:latin typeface="Calibri (Body)"/>
                <a:ea typeface="Times New Roman" panose="02020603050405020304" pitchFamily="18" charset="0"/>
              </a:rPr>
              <a:t>This means that a disabled person who meets the essential criteria for this vacancy will be offered an interview. If you would like your application to be considered under the Disability Confident scheme, then please include in your email/written application –</a:t>
            </a:r>
            <a:endParaRPr lang="en-GB" sz="1400" dirty="0">
              <a:effectLst/>
              <a:latin typeface="Calibri (Body)"/>
              <a:ea typeface="Times New Roman" panose="02020603050405020304" pitchFamily="18" charset="0"/>
            </a:endParaRPr>
          </a:p>
          <a:p>
            <a:r>
              <a:rPr lang="en-US" sz="1400" dirty="0">
                <a:effectLst/>
                <a:latin typeface="Calibri (Body)"/>
                <a:ea typeface="Times New Roman" panose="02020603050405020304" pitchFamily="18" charset="0"/>
              </a:rPr>
              <a:t> </a:t>
            </a:r>
            <a:endParaRPr lang="en-GB" sz="1400" dirty="0">
              <a:effectLst/>
              <a:latin typeface="Calibri (Body)"/>
              <a:ea typeface="Times New Roman" panose="02020603050405020304" pitchFamily="18" charset="0"/>
            </a:endParaRPr>
          </a:p>
          <a:p>
            <a:r>
              <a:rPr lang="en-US" sz="1400" dirty="0">
                <a:effectLst/>
                <a:latin typeface="Calibri (Body)"/>
                <a:ea typeface="Times New Roman" panose="02020603050405020304" pitchFamily="18" charset="0"/>
              </a:rPr>
              <a:t> </a:t>
            </a:r>
            <a:r>
              <a:rPr lang="en-US" sz="1400" b="1" dirty="0">
                <a:effectLst/>
                <a:latin typeface="Calibri (Body)"/>
                <a:ea typeface="Times New Roman" panose="02020603050405020304" pitchFamily="18" charset="0"/>
              </a:rPr>
              <a:t>‘My application should be considered under the Disability Confident scheme.’ </a:t>
            </a:r>
            <a:endParaRPr lang="en-GB" sz="1400" dirty="0">
              <a:effectLst/>
              <a:latin typeface="Calibri (Body)"/>
              <a:ea typeface="Times New Roman" panose="02020603050405020304" pitchFamily="18" charset="0"/>
            </a:endParaRPr>
          </a:p>
          <a:p>
            <a:r>
              <a:rPr lang="en-US" sz="1400" b="1" dirty="0">
                <a:effectLst/>
                <a:latin typeface="Calibri (Body)"/>
                <a:ea typeface="Times New Roman" panose="02020603050405020304" pitchFamily="18" charset="0"/>
              </a:rPr>
              <a:t> </a:t>
            </a:r>
            <a:endParaRPr lang="en-GB" sz="1400" dirty="0">
              <a:effectLst/>
              <a:latin typeface="Calibri (Body)"/>
              <a:ea typeface="Times New Roman" panose="02020603050405020304" pitchFamily="18" charset="0"/>
            </a:endParaRPr>
          </a:p>
          <a:p>
            <a:r>
              <a:rPr lang="en-US" sz="1400" b="1" dirty="0">
                <a:effectLst/>
                <a:latin typeface="Calibri (Body)"/>
                <a:ea typeface="Times New Roman" panose="02020603050405020304" pitchFamily="18" charset="0"/>
              </a:rPr>
              <a:t>If you are making an application via our standard application form, there is a section to highlight this, please ensure you tick this box.</a:t>
            </a:r>
            <a:endParaRPr lang="en-GB" sz="1400" dirty="0">
              <a:effectLst/>
              <a:latin typeface="Calibri (Body)"/>
              <a:ea typeface="Times New Roman" panose="02020603050405020304" pitchFamily="18" charset="0"/>
            </a:endParaRPr>
          </a:p>
          <a:p>
            <a:r>
              <a:rPr lang="en-US" sz="1400" dirty="0">
                <a:effectLst/>
                <a:latin typeface="Calibri (Body)"/>
                <a:ea typeface="Times New Roman" panose="02020603050405020304" pitchFamily="18" charset="0"/>
              </a:rPr>
              <a:t> </a:t>
            </a:r>
            <a:endParaRPr lang="en-GB" sz="1400" dirty="0">
              <a:effectLst/>
              <a:latin typeface="Calibri (Body)"/>
              <a:ea typeface="Times New Roman" panose="02020603050405020304" pitchFamily="18" charset="0"/>
            </a:endParaRPr>
          </a:p>
          <a:p>
            <a:r>
              <a:rPr lang="en-US" sz="1400" dirty="0">
                <a:effectLst/>
                <a:latin typeface="Calibri (Body)"/>
                <a:ea typeface="Times New Roman" panose="02020603050405020304" pitchFamily="18" charset="0"/>
              </a:rPr>
              <a:t>NB: there may be occasions where it is not practicable or appropriate to interview all disabled people that meet the minimum criteria for the job. For example: in certain recruitment situations such as a high number of applications. In these instances, we may need to limit the overall number of interviews offered to both disabled people and non-disabled people. In these circumstances, we will select the disabled candidates who best meet the minimum criteria for the job, rather than all of those that meet the minimum criteria.</a:t>
            </a:r>
            <a:endParaRPr lang="en-GB" sz="1400" dirty="0">
              <a:effectLst/>
              <a:latin typeface="Calibri (Body)"/>
              <a:ea typeface="Times New Roman" panose="02020603050405020304" pitchFamily="18" charset="0"/>
            </a:endParaRPr>
          </a:p>
          <a:p>
            <a:pPr algn="just"/>
            <a:r>
              <a:rPr lang="en-US" sz="1400" dirty="0">
                <a:effectLst/>
                <a:latin typeface="Calibri (Body)"/>
                <a:ea typeface="Times New Roman" panose="02020603050405020304" pitchFamily="18" charset="0"/>
              </a:rPr>
              <a:t> </a:t>
            </a:r>
            <a:endParaRPr lang="en-GB" sz="1400" dirty="0">
              <a:effectLst/>
              <a:latin typeface="Calibri (Body)"/>
              <a:ea typeface="Times New Roman" panose="02020603050405020304" pitchFamily="18" charset="0"/>
            </a:endParaRPr>
          </a:p>
          <a:p>
            <a:endParaRPr lang="en-GB" dirty="0"/>
          </a:p>
        </p:txBody>
      </p:sp>
      <p:pic>
        <p:nvPicPr>
          <p:cNvPr id="9" name="Picture 8">
            <a:extLst>
              <a:ext uri="{FF2B5EF4-FFF2-40B4-BE49-F238E27FC236}">
                <a16:creationId xmlns:a16="http://schemas.microsoft.com/office/drawing/2014/main" id="{0D2F0947-6E55-FD3F-22C6-B04124987B39}"/>
              </a:ext>
            </a:extLst>
          </p:cNvPr>
          <p:cNvPicPr>
            <a:picLocks noChangeAspect="1"/>
          </p:cNvPicPr>
          <p:nvPr/>
        </p:nvPicPr>
        <p:blipFill>
          <a:blip r:embed="rId5"/>
          <a:stretch>
            <a:fillRect/>
          </a:stretch>
        </p:blipFill>
        <p:spPr>
          <a:xfrm>
            <a:off x="8250907" y="5781810"/>
            <a:ext cx="1885714" cy="1076190"/>
          </a:xfrm>
          <a:prstGeom prst="rect">
            <a:avLst/>
          </a:prstGeom>
        </p:spPr>
      </p:pic>
    </p:spTree>
    <p:extLst>
      <p:ext uri="{BB962C8B-B14F-4D97-AF65-F5344CB8AC3E}">
        <p14:creationId xmlns:p14="http://schemas.microsoft.com/office/powerpoint/2010/main" val="712908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white background with a yellow border&#10;&#10;Description automatically generated with medium confidence">
            <a:extLst>
              <a:ext uri="{FF2B5EF4-FFF2-40B4-BE49-F238E27FC236}">
                <a16:creationId xmlns:a16="http://schemas.microsoft.com/office/drawing/2014/main" id="{E01D1D9D-D261-0BA9-B925-4CDF218D69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A purple and rainbow logo&#10;&#10;Description automatically generated with medium confidence">
            <a:extLst>
              <a:ext uri="{FF2B5EF4-FFF2-40B4-BE49-F238E27FC236}">
                <a16:creationId xmlns:a16="http://schemas.microsoft.com/office/drawing/2014/main" id="{42BA7AEA-37F3-683F-9CB4-EECA37A904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3870" y="5473271"/>
            <a:ext cx="1260092" cy="1121888"/>
          </a:xfrm>
          <a:prstGeom prst="rect">
            <a:avLst/>
          </a:prstGeom>
        </p:spPr>
      </p:pic>
      <p:sp>
        <p:nvSpPr>
          <p:cNvPr id="2" name="TextBox 1">
            <a:extLst>
              <a:ext uri="{FF2B5EF4-FFF2-40B4-BE49-F238E27FC236}">
                <a16:creationId xmlns:a16="http://schemas.microsoft.com/office/drawing/2014/main" id="{E353A8DD-D553-6872-7B5F-0E3AC7C7EA08}"/>
              </a:ext>
            </a:extLst>
          </p:cNvPr>
          <p:cNvSpPr txBox="1"/>
          <p:nvPr/>
        </p:nvSpPr>
        <p:spPr>
          <a:xfrm>
            <a:off x="643812" y="457200"/>
            <a:ext cx="10338319" cy="5016758"/>
          </a:xfrm>
          <a:prstGeom prst="rect">
            <a:avLst/>
          </a:prstGeom>
          <a:noFill/>
        </p:spPr>
        <p:txBody>
          <a:bodyPr wrap="square" rtlCol="0">
            <a:spAutoFit/>
          </a:bodyPr>
          <a:lstStyle/>
          <a:p>
            <a:r>
              <a:rPr lang="en-GB" sz="3200" b="1" dirty="0"/>
              <a:t>About Us</a:t>
            </a:r>
          </a:p>
          <a:p>
            <a:endParaRPr lang="en-GB" dirty="0"/>
          </a:p>
          <a:p>
            <a:r>
              <a:rPr lang="en-GB" dirty="0"/>
              <a:t>Perth Autism Support was founded in 2011 to address the gaps in support for autistic children, young people and their families across Perth &amp; Kinross.</a:t>
            </a:r>
          </a:p>
          <a:p>
            <a:endParaRPr lang="en-GB" dirty="0"/>
          </a:p>
          <a:p>
            <a:r>
              <a:rPr lang="en-GB" dirty="0"/>
              <a:t>In 2026, we have over 1400 families registered for services and support children, young people and families through the following service areas:</a:t>
            </a:r>
          </a:p>
          <a:p>
            <a:endParaRPr lang="en-GB" dirty="0"/>
          </a:p>
          <a:p>
            <a:pPr marL="285750" indent="-285750">
              <a:buFontTx/>
              <a:buChar char="-"/>
            </a:pPr>
            <a:r>
              <a:rPr lang="en-GB" dirty="0"/>
              <a:t>Children’s Services</a:t>
            </a:r>
          </a:p>
          <a:p>
            <a:pPr marL="285750" indent="-285750">
              <a:buFontTx/>
              <a:buChar char="-"/>
            </a:pPr>
            <a:r>
              <a:rPr lang="en-GB" dirty="0"/>
              <a:t>Transitions Services (encompassing three project areas – Engage, Enterprise and Employability)</a:t>
            </a:r>
          </a:p>
          <a:p>
            <a:pPr marL="285750" indent="-285750">
              <a:buFontTx/>
              <a:buChar char="-"/>
            </a:pPr>
            <a:r>
              <a:rPr lang="en-GB" dirty="0"/>
              <a:t>Family and Education Services (including our Early Years project and Autistic Adults Peer Support)</a:t>
            </a:r>
          </a:p>
          <a:p>
            <a:pPr marL="285750" indent="-285750">
              <a:buFontTx/>
              <a:buChar char="-"/>
            </a:pPr>
            <a:endParaRPr lang="en-GB" dirty="0"/>
          </a:p>
          <a:p>
            <a:r>
              <a:rPr lang="en-GB" dirty="0"/>
              <a:t>We are governed by a Board of Trustees (6) and we have a staff team of 35.</a:t>
            </a:r>
          </a:p>
          <a:p>
            <a:endParaRPr lang="en-GB" dirty="0"/>
          </a:p>
          <a:p>
            <a:r>
              <a:rPr lang="en-GB" dirty="0"/>
              <a:t>We are based in our centre in Perth City but work across the whole of the Perth &amp; Kinross region.</a:t>
            </a:r>
          </a:p>
          <a:p>
            <a:endParaRPr lang="en-GB" dirty="0"/>
          </a:p>
          <a:p>
            <a:r>
              <a:rPr lang="en-GB" dirty="0"/>
              <a:t>For more information, visit </a:t>
            </a:r>
            <a:r>
              <a:rPr lang="en-GB" dirty="0">
                <a:hlinkClick r:id="rId4"/>
              </a:rPr>
              <a:t>www.perthautismsupport.org.uk</a:t>
            </a:r>
            <a:r>
              <a:rPr lang="en-GB" dirty="0"/>
              <a:t> </a:t>
            </a:r>
          </a:p>
        </p:txBody>
      </p:sp>
    </p:spTree>
    <p:extLst>
      <p:ext uri="{BB962C8B-B14F-4D97-AF65-F5344CB8AC3E}">
        <p14:creationId xmlns:p14="http://schemas.microsoft.com/office/powerpoint/2010/main" val="670242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white background with a pink and white background&#10;&#10;Description automatically generated with medium confidence">
            <a:extLst>
              <a:ext uri="{FF2B5EF4-FFF2-40B4-BE49-F238E27FC236}">
                <a16:creationId xmlns:a16="http://schemas.microsoft.com/office/drawing/2014/main" id="{5A67F44E-DA46-398B-F8EC-70AEC39BBA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descr="A purple and rainbow logo&#10;&#10;Description automatically generated with medium confidence">
            <a:extLst>
              <a:ext uri="{FF2B5EF4-FFF2-40B4-BE49-F238E27FC236}">
                <a16:creationId xmlns:a16="http://schemas.microsoft.com/office/drawing/2014/main" id="{9BA4EFF0-D7F4-D669-2656-58762A4A9C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3870" y="5473271"/>
            <a:ext cx="1260092" cy="1121888"/>
          </a:xfrm>
          <a:prstGeom prst="rect">
            <a:avLst/>
          </a:prstGeom>
        </p:spPr>
      </p:pic>
      <p:sp>
        <p:nvSpPr>
          <p:cNvPr id="2" name="TextBox 1">
            <a:extLst>
              <a:ext uri="{FF2B5EF4-FFF2-40B4-BE49-F238E27FC236}">
                <a16:creationId xmlns:a16="http://schemas.microsoft.com/office/drawing/2014/main" id="{E345A434-C2EA-2236-CA81-502D2E8FACB2}"/>
              </a:ext>
            </a:extLst>
          </p:cNvPr>
          <p:cNvSpPr txBox="1"/>
          <p:nvPr/>
        </p:nvSpPr>
        <p:spPr>
          <a:xfrm>
            <a:off x="288038" y="335902"/>
            <a:ext cx="11615924" cy="6771084"/>
          </a:xfrm>
          <a:prstGeom prst="rect">
            <a:avLst/>
          </a:prstGeom>
          <a:noFill/>
        </p:spPr>
        <p:txBody>
          <a:bodyPr wrap="square" lIns="91440" tIns="45720" rIns="91440" bIns="45720" rtlCol="0" anchor="t">
            <a:spAutoFit/>
          </a:bodyPr>
          <a:lstStyle/>
          <a:p>
            <a:pPr algn="ctr"/>
            <a:r>
              <a:rPr lang="en-GB" sz="2800" b="1">
                <a:solidFill>
                  <a:srgbClr val="7030A0"/>
                </a:solidFill>
              </a:rPr>
              <a:t>Community and Corporate Fundraiser</a:t>
            </a:r>
            <a:endParaRPr lang="en-GB" sz="2800" b="1" dirty="0">
              <a:solidFill>
                <a:srgbClr val="7030A0"/>
              </a:solidFill>
            </a:endParaRPr>
          </a:p>
          <a:p>
            <a:pPr algn="ctr"/>
            <a:endParaRPr lang="en-GB" sz="2800" b="1">
              <a:solidFill>
                <a:srgbClr val="7030A0"/>
              </a:solidFill>
              <a:ea typeface="Calibri"/>
              <a:cs typeface="Calibri"/>
            </a:endParaRPr>
          </a:p>
          <a:p>
            <a:r>
              <a:rPr lang="en-GB" b="1" dirty="0">
                <a:solidFill>
                  <a:srgbClr val="7030A0"/>
                </a:solidFill>
              </a:rPr>
              <a:t>Hours: </a:t>
            </a:r>
            <a:r>
              <a:rPr lang="en-GB" dirty="0"/>
              <a:t>35 hours per week – Full Time</a:t>
            </a:r>
          </a:p>
          <a:p>
            <a:r>
              <a:rPr lang="en-GB" dirty="0"/>
              <a:t>Usual working hours will be between Monday – Friday 9.00am-5.00pm, however, there will be a requirement for some </a:t>
            </a:r>
            <a:r>
              <a:rPr lang="en-GB"/>
              <a:t>planned flexibility to support the fundraising function where required. </a:t>
            </a:r>
            <a:endParaRPr lang="en-GB">
              <a:ea typeface="Calibri"/>
              <a:cs typeface="Calibri"/>
            </a:endParaRPr>
          </a:p>
          <a:p>
            <a:r>
              <a:rPr lang="en-GB" b="1" dirty="0">
                <a:solidFill>
                  <a:srgbClr val="7030A0"/>
                </a:solidFill>
              </a:rPr>
              <a:t>Contract: </a:t>
            </a:r>
            <a:r>
              <a:rPr lang="en-GB" dirty="0"/>
              <a:t>Permanent</a:t>
            </a:r>
          </a:p>
          <a:p>
            <a:r>
              <a:rPr lang="en-GB" b="1" dirty="0">
                <a:solidFill>
                  <a:srgbClr val="7030A0"/>
                </a:solidFill>
              </a:rPr>
              <a:t>Salary: </a:t>
            </a:r>
            <a:r>
              <a:rPr lang="en-GB" dirty="0"/>
              <a:t>£32,000</a:t>
            </a:r>
          </a:p>
          <a:p>
            <a:r>
              <a:rPr lang="en-GB" b="1" dirty="0">
                <a:solidFill>
                  <a:srgbClr val="7030A0"/>
                </a:solidFill>
              </a:rPr>
              <a:t>Location: </a:t>
            </a:r>
            <a:r>
              <a:rPr lang="en-GB"/>
              <a:t>Perth Autism Support, 14 New Row, Perth, PH1 5QA - Hybrid Working with presence </a:t>
            </a:r>
            <a:r>
              <a:rPr lang="en-GB" dirty="0"/>
              <a:t>in office 2 days per week</a:t>
            </a:r>
          </a:p>
          <a:p>
            <a:r>
              <a:rPr lang="en-GB" b="1" dirty="0">
                <a:solidFill>
                  <a:srgbClr val="7030A0"/>
                </a:solidFill>
              </a:rPr>
              <a:t>Reports to: </a:t>
            </a:r>
            <a:r>
              <a:rPr lang="en-GB" dirty="0"/>
              <a:t>Operations Manager</a:t>
            </a:r>
          </a:p>
          <a:p>
            <a:r>
              <a:rPr lang="en-GB" b="1" dirty="0">
                <a:solidFill>
                  <a:srgbClr val="7030A0"/>
                </a:solidFill>
              </a:rPr>
              <a:t>Direct Reports: </a:t>
            </a:r>
            <a:r>
              <a:rPr lang="en-GB" dirty="0"/>
              <a:t>Fundraising Volunteers</a:t>
            </a:r>
          </a:p>
          <a:p>
            <a:r>
              <a:rPr lang="en-GB" b="1" dirty="0">
                <a:solidFill>
                  <a:srgbClr val="7030A0"/>
                </a:solidFill>
              </a:rPr>
              <a:t>Team Size: </a:t>
            </a:r>
            <a:r>
              <a:rPr lang="en-GB" dirty="0"/>
              <a:t>3</a:t>
            </a:r>
          </a:p>
          <a:p>
            <a:r>
              <a:rPr lang="en-GB" b="1" dirty="0">
                <a:solidFill>
                  <a:srgbClr val="7030A0"/>
                </a:solidFill>
              </a:rPr>
              <a:t>	</a:t>
            </a:r>
            <a:endParaRPr lang="en-GB" dirty="0"/>
          </a:p>
          <a:p>
            <a:endParaRPr lang="en-GB" dirty="0"/>
          </a:p>
          <a:p>
            <a:r>
              <a:rPr lang="en-GB" b="1" dirty="0">
                <a:solidFill>
                  <a:srgbClr val="7030A0"/>
                </a:solidFill>
              </a:rPr>
              <a:t>Perth Autism Support Benefits</a:t>
            </a:r>
          </a:p>
          <a:p>
            <a:pPr marL="1828800" indent="-1828800" algn="just">
              <a:tabLst>
                <a:tab pos="1828800" algn="l"/>
              </a:tabLst>
            </a:pPr>
            <a:r>
              <a:rPr lang="en-US" sz="1800" dirty="0">
                <a:effectLst/>
                <a:latin typeface="Arial" panose="020B0604020202020204" pitchFamily="34" charset="0"/>
                <a:ea typeface="Times New Roman" panose="02020603050405020304" pitchFamily="18" charset="0"/>
              </a:rPr>
              <a:t>+ </a:t>
            </a:r>
            <a:r>
              <a:rPr lang="en-US" sz="1800" dirty="0">
                <a:effectLst/>
                <a:latin typeface="Calibri body"/>
                <a:ea typeface="Times New Roman" panose="02020603050405020304" pitchFamily="18" charset="0"/>
              </a:rPr>
              <a:t>Workplace Pension</a:t>
            </a:r>
            <a:endParaRPr lang="en-GB" sz="1800" dirty="0">
              <a:effectLst/>
              <a:latin typeface="Calibri body"/>
              <a:ea typeface="Times New Roman" panose="02020603050405020304" pitchFamily="18" charset="0"/>
            </a:endParaRPr>
          </a:p>
          <a:p>
            <a:pPr marL="1828800" indent="-1828800" algn="just">
              <a:tabLst>
                <a:tab pos="1828800" algn="l"/>
              </a:tabLst>
            </a:pPr>
            <a:r>
              <a:rPr lang="en-US" sz="1800" dirty="0">
                <a:effectLst/>
                <a:latin typeface="Calibri body"/>
                <a:ea typeface="Times New Roman" panose="02020603050405020304" pitchFamily="18" charset="0"/>
              </a:rPr>
              <a:t>+ 28 days annual leave (including Christmas/New Year closedown), with additional days for continuous service</a:t>
            </a:r>
            <a:endParaRPr lang="en-GB" sz="1800" dirty="0">
              <a:effectLst/>
              <a:latin typeface="Calibri body"/>
              <a:ea typeface="Times New Roman" panose="02020603050405020304" pitchFamily="18" charset="0"/>
            </a:endParaRPr>
          </a:p>
          <a:p>
            <a:pPr marL="1828800" indent="-1828800" algn="just">
              <a:tabLst>
                <a:tab pos="1828800" algn="l"/>
              </a:tabLst>
            </a:pPr>
            <a:r>
              <a:rPr lang="en-US" sz="1800" dirty="0">
                <a:effectLst/>
                <a:latin typeface="Calibri body"/>
                <a:ea typeface="Times New Roman" panose="02020603050405020304" pitchFamily="18" charset="0"/>
              </a:rPr>
              <a:t>+ 1 extra annual leave day on employee's birthday if this falls on a usual working day</a:t>
            </a:r>
            <a:endParaRPr lang="en-GB" sz="1800" dirty="0">
              <a:effectLst/>
              <a:latin typeface="Calibri body"/>
              <a:ea typeface="Times New Roman" panose="02020603050405020304" pitchFamily="18" charset="0"/>
            </a:endParaRPr>
          </a:p>
          <a:p>
            <a:pPr marL="1828800" indent="-1828800" algn="just">
              <a:tabLst>
                <a:tab pos="1828800" algn="l"/>
              </a:tabLst>
            </a:pPr>
            <a:r>
              <a:rPr lang="en-US" sz="1800" dirty="0">
                <a:effectLst/>
                <a:latin typeface="Calibri body"/>
                <a:ea typeface="Times New Roman" panose="02020603050405020304" pitchFamily="18" charset="0"/>
              </a:rPr>
              <a:t>+ 1 extra annual leave day if the employee has a child/young person starting nursery/Primary 1/S1</a:t>
            </a:r>
            <a:endParaRPr lang="en-GB" sz="1800" dirty="0">
              <a:effectLst/>
              <a:latin typeface="Calibri body"/>
              <a:ea typeface="Times New Roman" panose="02020603050405020304" pitchFamily="18" charset="0"/>
            </a:endParaRPr>
          </a:p>
          <a:p>
            <a:pPr marL="1828800" indent="-1828800" algn="just">
              <a:tabLst>
                <a:tab pos="1828800" algn="l"/>
              </a:tabLst>
            </a:pPr>
            <a:r>
              <a:rPr lang="en-US" sz="1800" dirty="0">
                <a:effectLst/>
                <a:latin typeface="Calibri body"/>
                <a:ea typeface="Times New Roman" panose="02020603050405020304" pitchFamily="18" charset="0"/>
              </a:rPr>
              <a:t>+ Staff Health and Wellbeing </a:t>
            </a:r>
            <a:r>
              <a:rPr lang="en-US" sz="1800" dirty="0" err="1">
                <a:effectLst/>
                <a:latin typeface="Calibri body"/>
                <a:ea typeface="Times New Roman" panose="02020603050405020304" pitchFamily="18" charset="0"/>
              </a:rPr>
              <a:t>Programme</a:t>
            </a:r>
            <a:endParaRPr lang="en-GB" sz="1800" dirty="0">
              <a:effectLst/>
              <a:latin typeface="Calibri body"/>
              <a:ea typeface="Times New Roman" panose="02020603050405020304" pitchFamily="18" charset="0"/>
            </a:endParaRPr>
          </a:p>
          <a:p>
            <a:pPr marL="1828800" indent="-1828800" algn="just">
              <a:tabLst>
                <a:tab pos="1828800" algn="l"/>
              </a:tabLst>
            </a:pPr>
            <a:r>
              <a:rPr lang="en-US" sz="1800" dirty="0">
                <a:effectLst/>
                <a:latin typeface="Calibri body"/>
                <a:ea typeface="Times New Roman" panose="02020603050405020304" pitchFamily="18" charset="0"/>
              </a:rPr>
              <a:t>+ Extensive learning and development opportunities </a:t>
            </a:r>
            <a:r>
              <a:rPr lang="en-US" sz="1800" b="1" dirty="0">
                <a:effectLst/>
                <a:latin typeface="Calibri body"/>
                <a:ea typeface="Times New Roman" panose="02020603050405020304" pitchFamily="18" charset="0"/>
              </a:rPr>
              <a:t>	</a:t>
            </a:r>
            <a:endParaRPr lang="en-GB" sz="1800" dirty="0">
              <a:effectLst/>
              <a:latin typeface="Calibri body"/>
              <a:ea typeface="Times New Roman" panose="02020603050405020304" pitchFamily="18" charset="0"/>
            </a:endParaRPr>
          </a:p>
          <a:p>
            <a:pPr marL="1828800" indent="-1828800" algn="just">
              <a:tabLst>
                <a:tab pos="1828800" algn="l"/>
              </a:tabLst>
            </a:pPr>
            <a:r>
              <a:rPr lang="en-GB" sz="1800" b="1" dirty="0">
                <a:effectLst/>
                <a:latin typeface="Calibri body"/>
                <a:ea typeface="Times New Roman" panose="02020603050405020304" pitchFamily="18" charset="0"/>
              </a:rPr>
              <a:t>	</a:t>
            </a:r>
            <a:r>
              <a:rPr lang="en-GB" sz="1800" dirty="0">
                <a:effectLst/>
                <a:latin typeface="Calibri body"/>
                <a:ea typeface="Times New Roman" panose="02020603050405020304" pitchFamily="18" charset="0"/>
              </a:rPr>
              <a:t>	</a:t>
            </a:r>
          </a:p>
          <a:p>
            <a:endParaRPr lang="en-GB" dirty="0"/>
          </a:p>
          <a:p>
            <a:endParaRPr lang="en-GB" dirty="0"/>
          </a:p>
        </p:txBody>
      </p:sp>
    </p:spTree>
    <p:extLst>
      <p:ext uri="{BB962C8B-B14F-4D97-AF65-F5344CB8AC3E}">
        <p14:creationId xmlns:p14="http://schemas.microsoft.com/office/powerpoint/2010/main" val="3520739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white background with green lines&#10;&#10;Description automatically generated">
            <a:extLst>
              <a:ext uri="{FF2B5EF4-FFF2-40B4-BE49-F238E27FC236}">
                <a16:creationId xmlns:a16="http://schemas.microsoft.com/office/drawing/2014/main" id="{1D6F6253-E7FE-CAF3-16BF-2CD325C53D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C3778243-15CA-9F88-8ED9-8B9AC7755089}"/>
              </a:ext>
            </a:extLst>
          </p:cNvPr>
          <p:cNvSpPr txBox="1"/>
          <p:nvPr/>
        </p:nvSpPr>
        <p:spPr>
          <a:xfrm>
            <a:off x="346449" y="327125"/>
            <a:ext cx="11318033" cy="5370701"/>
          </a:xfrm>
          <a:prstGeom prst="rect">
            <a:avLst/>
          </a:prstGeom>
          <a:noFill/>
        </p:spPr>
        <p:txBody>
          <a:bodyPr wrap="square" lIns="91440" tIns="45720" rIns="91440" bIns="45720" anchor="t">
            <a:spAutoFit/>
          </a:bodyPr>
          <a:lstStyle/>
          <a:p>
            <a:pPr algn="ctr"/>
            <a:endParaRPr lang="en-GB" sz="2800" b="1" dirty="0">
              <a:solidFill>
                <a:srgbClr val="7030A0"/>
              </a:solidFill>
            </a:endParaRPr>
          </a:p>
          <a:p>
            <a:r>
              <a:rPr lang="en-GB" b="1" dirty="0">
                <a:solidFill>
                  <a:srgbClr val="7030A0"/>
                </a:solidFill>
              </a:rPr>
              <a:t>Role Purpose:</a:t>
            </a:r>
          </a:p>
          <a:p>
            <a:endParaRPr lang="en-GB" b="1" dirty="0">
              <a:solidFill>
                <a:srgbClr val="7030A0"/>
              </a:solidFill>
            </a:endParaRPr>
          </a:p>
          <a:p>
            <a:pPr fontAlgn="t">
              <a:lnSpc>
                <a:spcPts val="1500"/>
              </a:lnSpc>
              <a:buNone/>
            </a:pPr>
            <a:r>
              <a:rPr lang="en-GB" dirty="0">
                <a:latin typeface="Calibri" panose="020F0502020204030204" pitchFamily="34" charset="0"/>
                <a:ea typeface="Calibri" panose="020F0502020204030204" pitchFamily="34" charset="0"/>
                <a:cs typeface="Calibri" panose="020F0502020204030204" pitchFamily="34" charset="0"/>
              </a:rPr>
              <a:t>To lead and grow community and corporate fundraising income for Perth Autism Support with an annual income target of approximately £1 million. </a:t>
            </a:r>
          </a:p>
          <a:p>
            <a:pPr fontAlgn="t">
              <a:lnSpc>
                <a:spcPts val="1500"/>
              </a:lnSpc>
              <a:buNone/>
            </a:pPr>
            <a:endParaRPr lang="en-GB" dirty="0">
              <a:latin typeface="Calibri" panose="020F0502020204030204" pitchFamily="34" charset="0"/>
              <a:ea typeface="Calibri" panose="020F0502020204030204" pitchFamily="34" charset="0"/>
              <a:cs typeface="Calibri" panose="020F0502020204030204" pitchFamily="34" charset="0"/>
            </a:endParaRPr>
          </a:p>
          <a:p>
            <a:pPr fontAlgn="t">
              <a:lnSpc>
                <a:spcPts val="1500"/>
              </a:lnSpc>
            </a:pPr>
            <a:r>
              <a:rPr lang="en-GB" dirty="0">
                <a:latin typeface="Calibri"/>
                <a:ea typeface="Calibri"/>
                <a:cs typeface="Calibri"/>
              </a:rPr>
              <a:t>The postholder will develop strong relationships with businesses, community groups, schools, supporters and </a:t>
            </a:r>
            <a:r>
              <a:rPr lang="en-GB">
                <a:latin typeface="Calibri"/>
                <a:ea typeface="Calibri"/>
                <a:cs typeface="Calibri"/>
              </a:rPr>
              <a:t>volunteer and individuals creating sustainable fundraising opportunities that increase income, awareness and engagement.</a:t>
            </a:r>
          </a:p>
          <a:p>
            <a:pPr fontAlgn="t">
              <a:lnSpc>
                <a:spcPts val="1500"/>
              </a:lnSpc>
              <a:buNone/>
            </a:pPr>
            <a:endParaRPr lang="en-GB" dirty="0">
              <a:latin typeface="Calibri" panose="020F0502020204030204" pitchFamily="34" charset="0"/>
              <a:ea typeface="Calibri" panose="020F0502020204030204" pitchFamily="34" charset="0"/>
              <a:cs typeface="Calibri" panose="020F0502020204030204" pitchFamily="34" charset="0"/>
            </a:endParaRPr>
          </a:p>
          <a:p>
            <a:pPr fontAlgn="t">
              <a:lnSpc>
                <a:spcPts val="1500"/>
              </a:lnSpc>
            </a:pPr>
            <a:r>
              <a:rPr lang="en-GB">
                <a:latin typeface="Calibri"/>
                <a:ea typeface="Calibri"/>
                <a:cs typeface="Calibri"/>
              </a:rPr>
              <a:t>This role will play a key role in delivering the charity's fundraising strategy, achieving </a:t>
            </a:r>
            <a:r>
              <a:rPr lang="en-GB" dirty="0">
                <a:latin typeface="Calibri"/>
                <a:ea typeface="Calibri"/>
                <a:cs typeface="Calibri"/>
              </a:rPr>
              <a:t>agreed income targets and ensuring supporters receive an exceptional experience.</a:t>
            </a:r>
          </a:p>
          <a:p>
            <a:pPr fontAlgn="t">
              <a:lnSpc>
                <a:spcPts val="1500"/>
              </a:lnSpc>
              <a:buNone/>
            </a:pPr>
            <a:endParaRPr lang="en-GB" b="1" dirty="0">
              <a:solidFill>
                <a:srgbClr val="7030A0"/>
              </a:solidFill>
              <a:latin typeface="Calibri" panose="020F0502020204030204" pitchFamily="34" charset="0"/>
              <a:ea typeface="Calibri" panose="020F0502020204030204" pitchFamily="34" charset="0"/>
              <a:cs typeface="Calibri" panose="020F0502020204030204" pitchFamily="34" charset="0"/>
            </a:endParaRPr>
          </a:p>
          <a:p>
            <a:pPr fontAlgn="t">
              <a:lnSpc>
                <a:spcPts val="1500"/>
              </a:lnSpc>
              <a:buNone/>
            </a:pPr>
            <a:r>
              <a:rPr lang="en-GB" b="1" dirty="0">
                <a:solidFill>
                  <a:srgbClr val="7030A0"/>
                </a:solidFill>
                <a:latin typeface="Calibri" panose="020F0502020204030204" pitchFamily="34" charset="0"/>
                <a:ea typeface="Calibri" panose="020F0502020204030204" pitchFamily="34" charset="0"/>
                <a:cs typeface="Calibri" panose="020F0502020204030204" pitchFamily="34" charset="0"/>
              </a:rPr>
              <a:t>Success Measures (Year 1):</a:t>
            </a:r>
          </a:p>
          <a:p>
            <a:pPr fontAlgn="t">
              <a:lnSpc>
                <a:spcPts val="1500"/>
              </a:lnSpc>
              <a:buNone/>
            </a:pPr>
            <a:endParaRPr lang="en-GB" dirty="0">
              <a:latin typeface="Calibri" panose="020F0502020204030204" pitchFamily="34" charset="0"/>
              <a:ea typeface="Calibri" panose="020F0502020204030204" pitchFamily="34" charset="0"/>
              <a:cs typeface="Calibri" panose="020F0502020204030204" pitchFamily="34" charset="0"/>
            </a:endParaRPr>
          </a:p>
          <a:p>
            <a:pPr marL="285750" indent="-285750" fontAlgn="t">
              <a:lnSpc>
                <a:spcPts val="1500"/>
              </a:lnSpc>
              <a:buFont typeface="Arial" panose="020B0604020202020204" pitchFamily="34" charset="0"/>
              <a:buChar char="•"/>
            </a:pPr>
            <a:r>
              <a:rPr lang="en-GB">
                <a:latin typeface="Calibri  "/>
              </a:rPr>
              <a:t>Achieve agreed fundraising target of £80,000 with scope to increase over the next 5 years</a:t>
            </a:r>
          </a:p>
          <a:p>
            <a:pPr marL="285750" indent="-285750" fontAlgn="t">
              <a:lnSpc>
                <a:spcPts val="1500"/>
              </a:lnSpc>
              <a:buFont typeface="Arial" panose="020B0604020202020204" pitchFamily="34" charset="0"/>
              <a:buChar char="•"/>
            </a:pPr>
            <a:r>
              <a:rPr lang="en-GB" dirty="0">
                <a:latin typeface="Calibri  "/>
              </a:rPr>
              <a:t>Increase supporter retention and repeat fundraising participation </a:t>
            </a:r>
          </a:p>
          <a:p>
            <a:pPr marL="285750" indent="-285750" fontAlgn="t">
              <a:lnSpc>
                <a:spcPts val="1500"/>
              </a:lnSpc>
              <a:buFont typeface="Arial" panose="020B0604020202020204" pitchFamily="34" charset="0"/>
              <a:buChar char="•"/>
            </a:pPr>
            <a:r>
              <a:rPr lang="en-GB" dirty="0">
                <a:latin typeface="Calibri  "/>
              </a:rPr>
              <a:t>Deliver a programme of community fundraising events and campaigns </a:t>
            </a:r>
          </a:p>
          <a:p>
            <a:pPr marL="285750" indent="-285750" fontAlgn="t">
              <a:lnSpc>
                <a:spcPts val="1500"/>
              </a:lnSpc>
              <a:buFont typeface="Arial" panose="020B0604020202020204" pitchFamily="34" charset="0"/>
              <a:buChar char="•"/>
            </a:pPr>
            <a:r>
              <a:rPr lang="en-GB" dirty="0">
                <a:latin typeface="Calibri  "/>
              </a:rPr>
              <a:t>Maintain accurate CRM records and reporting </a:t>
            </a:r>
          </a:p>
          <a:p>
            <a:pPr marL="285750" indent="-285750" fontAlgn="t">
              <a:lnSpc>
                <a:spcPts val="1500"/>
              </a:lnSpc>
              <a:buFont typeface="Arial" panose="020B0604020202020204" pitchFamily="34" charset="0"/>
              <a:buChar char="•"/>
            </a:pPr>
            <a:r>
              <a:rPr lang="en-GB" dirty="0">
                <a:latin typeface="Calibri  "/>
              </a:rPr>
              <a:t>Contribute positively to the charity achieving its overall £1 million income target.</a:t>
            </a:r>
          </a:p>
          <a:p>
            <a:pPr fontAlgn="t">
              <a:lnSpc>
                <a:spcPts val="1500"/>
              </a:lnSpc>
              <a:buNone/>
            </a:pPr>
            <a:endParaRPr lang="en-GB" dirty="0">
              <a:latin typeface="Calibri" panose="020F0502020204030204" pitchFamily="34" charset="0"/>
              <a:ea typeface="Calibri" panose="020F0502020204030204" pitchFamily="34" charset="0"/>
              <a:cs typeface="Calibri" panose="020F0502020204030204" pitchFamily="34" charset="0"/>
            </a:endParaRPr>
          </a:p>
          <a:p>
            <a:pPr algn="l"/>
            <a:endParaRPr lang="en-GB" dirty="0"/>
          </a:p>
          <a:p>
            <a:r>
              <a:rPr lang="en-GB" dirty="0"/>
              <a:t>You will be an ambassador for Perth Autism Support, building relationships across the community to further our vision to support autistic children and young people to reach their full potential. </a:t>
            </a:r>
          </a:p>
        </p:txBody>
      </p:sp>
      <p:pic>
        <p:nvPicPr>
          <p:cNvPr id="5" name="Picture 4" descr="A purple and rainbow logo&#10;&#10;Description automatically generated with medium confidence">
            <a:extLst>
              <a:ext uri="{FF2B5EF4-FFF2-40B4-BE49-F238E27FC236}">
                <a16:creationId xmlns:a16="http://schemas.microsoft.com/office/drawing/2014/main" id="{E12CAC27-D019-DA72-5047-516BA9A011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9143" y="165625"/>
            <a:ext cx="1260092" cy="1121888"/>
          </a:xfrm>
          <a:prstGeom prst="rect">
            <a:avLst/>
          </a:prstGeom>
        </p:spPr>
      </p:pic>
    </p:spTree>
    <p:extLst>
      <p:ext uri="{BB962C8B-B14F-4D97-AF65-F5344CB8AC3E}">
        <p14:creationId xmlns:p14="http://schemas.microsoft.com/office/powerpoint/2010/main" val="777860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white background with a yellow border&#10;&#10;Description automatically generated with medium confidence">
            <a:extLst>
              <a:ext uri="{FF2B5EF4-FFF2-40B4-BE49-F238E27FC236}">
                <a16:creationId xmlns:a16="http://schemas.microsoft.com/office/drawing/2014/main" id="{E01D1D9D-D261-0BA9-B925-4CDF218D69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A purple and rainbow logo&#10;&#10;Description automatically generated with medium confidence">
            <a:extLst>
              <a:ext uri="{FF2B5EF4-FFF2-40B4-BE49-F238E27FC236}">
                <a16:creationId xmlns:a16="http://schemas.microsoft.com/office/drawing/2014/main" id="{42BA7AEA-37F3-683F-9CB4-EECA37A904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3870" y="5473271"/>
            <a:ext cx="1260092" cy="1121888"/>
          </a:xfrm>
          <a:prstGeom prst="rect">
            <a:avLst/>
          </a:prstGeom>
        </p:spPr>
      </p:pic>
      <p:sp>
        <p:nvSpPr>
          <p:cNvPr id="2" name="TextBox 1">
            <a:extLst>
              <a:ext uri="{FF2B5EF4-FFF2-40B4-BE49-F238E27FC236}">
                <a16:creationId xmlns:a16="http://schemas.microsoft.com/office/drawing/2014/main" id="{E353A8DD-D553-6872-7B5F-0E3AC7C7EA08}"/>
              </a:ext>
            </a:extLst>
          </p:cNvPr>
          <p:cNvSpPr txBox="1"/>
          <p:nvPr/>
        </p:nvSpPr>
        <p:spPr>
          <a:xfrm>
            <a:off x="643812" y="457200"/>
            <a:ext cx="10338319" cy="7148111"/>
          </a:xfrm>
          <a:prstGeom prst="rect">
            <a:avLst/>
          </a:prstGeom>
          <a:noFill/>
        </p:spPr>
        <p:txBody>
          <a:bodyPr wrap="square" rtlCol="0">
            <a:spAutoFit/>
          </a:bodyPr>
          <a:lstStyle/>
          <a:p>
            <a:pPr algn="ctr"/>
            <a:r>
              <a:rPr lang="en-GB" sz="2800" b="1" dirty="0">
                <a:solidFill>
                  <a:srgbClr val="7030A0"/>
                </a:solidFill>
              </a:rPr>
              <a:t>Key Responsibilities</a:t>
            </a:r>
          </a:p>
          <a:p>
            <a:endParaRPr lang="en-GB" b="1" dirty="0"/>
          </a:p>
          <a:p>
            <a:pPr fontAlgn="t">
              <a:lnSpc>
                <a:spcPts val="1500"/>
              </a:lnSpc>
              <a:buNone/>
            </a:pPr>
            <a:r>
              <a:rPr lang="en-GB" b="1" dirty="0">
                <a:solidFill>
                  <a:srgbClr val="7030A0"/>
                </a:solidFill>
                <a:latin typeface="Calibri  "/>
              </a:rPr>
              <a:t>Community Fundraising</a:t>
            </a:r>
          </a:p>
          <a:p>
            <a:pPr fontAlgn="t">
              <a:lnSpc>
                <a:spcPts val="1500"/>
              </a:lnSpc>
              <a:buNone/>
            </a:pPr>
            <a:endParaRPr lang="en-GB" b="1" dirty="0">
              <a:solidFill>
                <a:srgbClr val="7030A0"/>
              </a:solidFill>
              <a:latin typeface="Calibri  "/>
            </a:endParaRPr>
          </a:p>
          <a:p>
            <a:pPr fontAlgn="t">
              <a:lnSpc>
                <a:spcPts val="1500"/>
              </a:lnSpc>
              <a:buFont typeface="Arial" panose="020B0604020202020204" pitchFamily="34" charset="0"/>
              <a:buChar char="•"/>
            </a:pPr>
            <a:r>
              <a:rPr lang="en-GB" dirty="0">
                <a:latin typeface="Calibri  "/>
              </a:rPr>
              <a:t> Develop and deliver a programme of community fundraising activity across the charity's geographical area.</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Recruit, support and steward individual fundraisers, schools, community groups and clubs.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Develop fundraising campaigns, appeals and challenge events.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Attend community events, presentations and networking opportunities to promote the charity.</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Build long-term relationships with community supporters to maximise lifetime value.</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Recruit and support fundraising volunteers.</a:t>
            </a:r>
          </a:p>
          <a:p>
            <a:pPr fontAlgn="t">
              <a:lnSpc>
                <a:spcPts val="1500"/>
              </a:lnSpc>
              <a:buFont typeface="Arial" panose="020B0604020202020204" pitchFamily="34" charset="0"/>
              <a:buChar char="•"/>
            </a:pPr>
            <a:endParaRPr lang="en-GB" sz="1050" dirty="0">
              <a:latin typeface="Segoe UI" panose="020B0502040204020203" pitchFamily="34" charset="0"/>
            </a:endParaRPr>
          </a:p>
          <a:p>
            <a:pPr fontAlgn="t">
              <a:lnSpc>
                <a:spcPts val="1500"/>
              </a:lnSpc>
            </a:pPr>
            <a:endParaRPr lang="en-GB" sz="1050" dirty="0">
              <a:latin typeface="Segoe UI" panose="020B0502040204020203" pitchFamily="34" charset="0"/>
            </a:endParaRPr>
          </a:p>
          <a:p>
            <a:pPr fontAlgn="t">
              <a:lnSpc>
                <a:spcPts val="1500"/>
              </a:lnSpc>
              <a:buNone/>
            </a:pPr>
            <a:r>
              <a:rPr lang="en-GB" b="1" dirty="0">
                <a:solidFill>
                  <a:srgbClr val="7030A0"/>
                </a:solidFill>
                <a:latin typeface="Calibri  "/>
              </a:rPr>
              <a:t>Corporate Fundraising</a:t>
            </a:r>
          </a:p>
          <a:p>
            <a:pPr fontAlgn="t">
              <a:lnSpc>
                <a:spcPts val="1500"/>
              </a:lnSpc>
              <a:buNone/>
            </a:pPr>
            <a:endParaRPr lang="en-GB" b="1" dirty="0">
              <a:solidFill>
                <a:srgbClr val="7030A0"/>
              </a:solidFill>
              <a:latin typeface="Calibri  "/>
            </a:endParaRPr>
          </a:p>
          <a:p>
            <a:pPr fontAlgn="t">
              <a:lnSpc>
                <a:spcPts val="1500"/>
              </a:lnSpc>
              <a:buFont typeface="Arial" panose="020B0604020202020204" pitchFamily="34" charset="0"/>
              <a:buChar char="•"/>
            </a:pPr>
            <a:r>
              <a:rPr lang="en-GB" dirty="0">
                <a:latin typeface="Calibri  "/>
              </a:rPr>
              <a:t> Identify, secure and manage corporate partnerships.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Develop tailored sponsorship, charity of the year and employee fundraising opportunities.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Build relationships with local and regional businesses.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Create compelling proposals, presentations and partnership packages.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Deliver excellent account management and stewardship to corporate supporters.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Maximise opportunities for employee fundraising, volunteering and gifts in kind.</a:t>
            </a:r>
          </a:p>
          <a:p>
            <a:pPr fontAlgn="t">
              <a:lnSpc>
                <a:spcPts val="1500"/>
              </a:lnSpc>
              <a:buFont typeface="Arial" panose="020B0604020202020204" pitchFamily="34" charset="0"/>
              <a:buChar char="•"/>
            </a:pPr>
            <a:endParaRPr lang="en-GB" dirty="0">
              <a:latin typeface="Calibri  "/>
            </a:endParaRPr>
          </a:p>
          <a:p>
            <a:pPr fontAlgn="t">
              <a:lnSpc>
                <a:spcPts val="1500"/>
              </a:lnSpc>
            </a:pPr>
            <a:endParaRPr lang="en-GB" dirty="0">
              <a:latin typeface="Calibri  "/>
            </a:endParaRP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endParaRPr lang="en-GB" sz="1050" dirty="0">
              <a:latin typeface="Segoe UI" panose="020B0502040204020203" pitchFamily="34" charset="0"/>
            </a:endParaRPr>
          </a:p>
        </p:txBody>
      </p:sp>
    </p:spTree>
    <p:extLst>
      <p:ext uri="{BB962C8B-B14F-4D97-AF65-F5344CB8AC3E}">
        <p14:creationId xmlns:p14="http://schemas.microsoft.com/office/powerpoint/2010/main" val="4042668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white background with a blue and white background&#10;&#10;Description automatically generated with medium confidence">
            <a:extLst>
              <a:ext uri="{FF2B5EF4-FFF2-40B4-BE49-F238E27FC236}">
                <a16:creationId xmlns:a16="http://schemas.microsoft.com/office/drawing/2014/main" id="{1823A2D4-BD25-D909-E2AB-A4DB2B1E8A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A purple and rainbow logo&#10;&#10;Description automatically generated with medium confidence">
            <a:extLst>
              <a:ext uri="{FF2B5EF4-FFF2-40B4-BE49-F238E27FC236}">
                <a16:creationId xmlns:a16="http://schemas.microsoft.com/office/drawing/2014/main" id="{9227D7D3-C490-6C03-E36A-13EBFC9F1C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3870" y="5473271"/>
            <a:ext cx="1260092" cy="1121888"/>
          </a:xfrm>
          <a:prstGeom prst="rect">
            <a:avLst/>
          </a:prstGeom>
        </p:spPr>
      </p:pic>
      <p:sp>
        <p:nvSpPr>
          <p:cNvPr id="2" name="TextBox 1">
            <a:extLst>
              <a:ext uri="{FF2B5EF4-FFF2-40B4-BE49-F238E27FC236}">
                <a16:creationId xmlns:a16="http://schemas.microsoft.com/office/drawing/2014/main" id="{969BC40F-565A-6DB6-4CB2-D5A91949964A}"/>
              </a:ext>
            </a:extLst>
          </p:cNvPr>
          <p:cNvSpPr txBox="1"/>
          <p:nvPr/>
        </p:nvSpPr>
        <p:spPr>
          <a:xfrm>
            <a:off x="643812" y="457200"/>
            <a:ext cx="10338319" cy="5438027"/>
          </a:xfrm>
          <a:prstGeom prst="rect">
            <a:avLst/>
          </a:prstGeom>
          <a:noFill/>
        </p:spPr>
        <p:txBody>
          <a:bodyPr wrap="square" rtlCol="0">
            <a:spAutoFit/>
          </a:bodyPr>
          <a:lstStyle/>
          <a:p>
            <a:pPr algn="ctr"/>
            <a:r>
              <a:rPr lang="en-GB" sz="2800" b="1" dirty="0">
                <a:solidFill>
                  <a:srgbClr val="7030A0"/>
                </a:solidFill>
              </a:rPr>
              <a:t>Key Responsibilities</a:t>
            </a:r>
          </a:p>
          <a:p>
            <a:endParaRPr lang="en-GB" dirty="0"/>
          </a:p>
          <a:p>
            <a:pPr fontAlgn="t">
              <a:lnSpc>
                <a:spcPts val="1500"/>
              </a:lnSpc>
              <a:buNone/>
            </a:pPr>
            <a:r>
              <a:rPr lang="en-GB" b="1" dirty="0">
                <a:solidFill>
                  <a:srgbClr val="7030A0"/>
                </a:solidFill>
                <a:latin typeface="Calibri  "/>
              </a:rPr>
              <a:t>Income Generation and Planning</a:t>
            </a:r>
          </a:p>
          <a:p>
            <a:pPr fontAlgn="t">
              <a:lnSpc>
                <a:spcPts val="1500"/>
              </a:lnSpc>
              <a:buNone/>
            </a:pPr>
            <a:endParaRPr lang="en-GB" b="1" dirty="0">
              <a:solidFill>
                <a:srgbClr val="7030A0"/>
              </a:solidFill>
              <a:latin typeface="Calibri  "/>
            </a:endParaRPr>
          </a:p>
          <a:p>
            <a:pPr fontAlgn="t">
              <a:lnSpc>
                <a:spcPts val="1500"/>
              </a:lnSpc>
              <a:buFont typeface="Arial" panose="020B0604020202020204" pitchFamily="34" charset="0"/>
              <a:buChar char="•"/>
            </a:pPr>
            <a:r>
              <a:rPr lang="en-GB" dirty="0">
                <a:latin typeface="Calibri  "/>
              </a:rPr>
              <a:t> Achieve agreed annual income targets and KPI measures.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Maintain a strong pipeline of prospects and opportunities.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Monitor fundraising performance and return on investment.</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Research and develop new fundraising opportunities.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Contribute to the development and delivery of the fundraising strategy.</a:t>
            </a:r>
          </a:p>
          <a:p>
            <a:pPr fontAlgn="t">
              <a:lnSpc>
                <a:spcPts val="1500"/>
              </a:lnSpc>
              <a:buNone/>
            </a:pPr>
            <a:endParaRPr lang="en-GB" b="1" dirty="0">
              <a:latin typeface="Calibri  "/>
            </a:endParaRPr>
          </a:p>
          <a:p>
            <a:pPr fontAlgn="t">
              <a:lnSpc>
                <a:spcPts val="1500"/>
              </a:lnSpc>
              <a:buNone/>
            </a:pPr>
            <a:endParaRPr lang="en-GB" b="1" dirty="0">
              <a:latin typeface="Calibri  "/>
            </a:endParaRPr>
          </a:p>
          <a:p>
            <a:pPr fontAlgn="t">
              <a:lnSpc>
                <a:spcPts val="1500"/>
              </a:lnSpc>
              <a:buNone/>
            </a:pPr>
            <a:r>
              <a:rPr lang="en-GB" b="1" dirty="0">
                <a:solidFill>
                  <a:srgbClr val="7030A0"/>
                </a:solidFill>
                <a:latin typeface="Calibri  "/>
              </a:rPr>
              <a:t>Supporter Care</a:t>
            </a:r>
          </a:p>
          <a:p>
            <a:pPr fontAlgn="t">
              <a:lnSpc>
                <a:spcPts val="1500"/>
              </a:lnSpc>
              <a:buNone/>
            </a:pPr>
            <a:endParaRPr lang="en-GB" b="1" dirty="0">
              <a:solidFill>
                <a:srgbClr val="7030A0"/>
              </a:solidFill>
              <a:latin typeface="Calibri  "/>
            </a:endParaRPr>
          </a:p>
          <a:p>
            <a:pPr fontAlgn="t">
              <a:lnSpc>
                <a:spcPts val="1500"/>
              </a:lnSpc>
              <a:buFont typeface="Arial" panose="020B0604020202020204" pitchFamily="34" charset="0"/>
              <a:buChar char="•"/>
            </a:pPr>
            <a:r>
              <a:rPr lang="en-GB" dirty="0">
                <a:latin typeface="Calibri  "/>
              </a:rPr>
              <a:t> Ensure supporters receive excellent stewardship and recognition.</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Develop tailored supporter journeys.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Maintain accurate records on the CRM database.</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Ensure timely acknowledgements, reporting and thank-you communications.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Build lasting relationships that encourage repeat support.</a:t>
            </a:r>
          </a:p>
        </p:txBody>
      </p:sp>
    </p:spTree>
    <p:extLst>
      <p:ext uri="{BB962C8B-B14F-4D97-AF65-F5344CB8AC3E}">
        <p14:creationId xmlns:p14="http://schemas.microsoft.com/office/powerpoint/2010/main" val="1476515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6F111C-1333-90A4-B92A-8E466A4F98E8}"/>
            </a:ext>
          </a:extLst>
        </p:cNvPr>
        <p:cNvGrpSpPr/>
        <p:nvPr/>
      </p:nvGrpSpPr>
      <p:grpSpPr>
        <a:xfrm>
          <a:off x="0" y="0"/>
          <a:ext cx="0" cy="0"/>
          <a:chOff x="0" y="0"/>
          <a:chExt cx="0" cy="0"/>
        </a:xfrm>
      </p:grpSpPr>
      <p:pic>
        <p:nvPicPr>
          <p:cNvPr id="3" name="Picture 2" descr="A white background with a blue and white background&#10;&#10;Description automatically generated with medium confidence">
            <a:extLst>
              <a:ext uri="{FF2B5EF4-FFF2-40B4-BE49-F238E27FC236}">
                <a16:creationId xmlns:a16="http://schemas.microsoft.com/office/drawing/2014/main" id="{5C7D025E-5C48-D2F2-A354-9A9547966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A purple and rainbow logo&#10;&#10;Description automatically generated with medium confidence">
            <a:extLst>
              <a:ext uri="{FF2B5EF4-FFF2-40B4-BE49-F238E27FC236}">
                <a16:creationId xmlns:a16="http://schemas.microsoft.com/office/drawing/2014/main" id="{48F2F75F-19EB-BB6B-821F-A5E648236A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3870" y="5473271"/>
            <a:ext cx="1260092" cy="1121888"/>
          </a:xfrm>
          <a:prstGeom prst="rect">
            <a:avLst/>
          </a:prstGeom>
        </p:spPr>
      </p:pic>
      <p:sp>
        <p:nvSpPr>
          <p:cNvPr id="2" name="TextBox 1">
            <a:extLst>
              <a:ext uri="{FF2B5EF4-FFF2-40B4-BE49-F238E27FC236}">
                <a16:creationId xmlns:a16="http://schemas.microsoft.com/office/drawing/2014/main" id="{E910E481-2147-CEE5-2EBE-7508EC5A4CF6}"/>
              </a:ext>
            </a:extLst>
          </p:cNvPr>
          <p:cNvSpPr txBox="1"/>
          <p:nvPr/>
        </p:nvSpPr>
        <p:spPr>
          <a:xfrm>
            <a:off x="643812" y="457200"/>
            <a:ext cx="10338319" cy="5053306"/>
          </a:xfrm>
          <a:prstGeom prst="rect">
            <a:avLst/>
          </a:prstGeom>
          <a:noFill/>
        </p:spPr>
        <p:txBody>
          <a:bodyPr wrap="square" rtlCol="0">
            <a:spAutoFit/>
          </a:bodyPr>
          <a:lstStyle/>
          <a:p>
            <a:pPr algn="ctr"/>
            <a:r>
              <a:rPr lang="en-GB" sz="2800" b="1" dirty="0">
                <a:solidFill>
                  <a:srgbClr val="7030A0"/>
                </a:solidFill>
              </a:rPr>
              <a:t>Key Responsibilities</a:t>
            </a:r>
          </a:p>
          <a:p>
            <a:endParaRPr lang="en-GB" dirty="0"/>
          </a:p>
          <a:p>
            <a:pPr fontAlgn="t">
              <a:lnSpc>
                <a:spcPts val="1500"/>
              </a:lnSpc>
              <a:buNone/>
            </a:pPr>
            <a:r>
              <a:rPr lang="en-GB" b="1" dirty="0">
                <a:solidFill>
                  <a:srgbClr val="7030A0"/>
                </a:solidFill>
                <a:latin typeface="Calibri  "/>
              </a:rPr>
              <a:t>Marketing and Communications</a:t>
            </a:r>
          </a:p>
          <a:p>
            <a:pPr fontAlgn="t">
              <a:lnSpc>
                <a:spcPts val="1500"/>
              </a:lnSpc>
              <a:buNone/>
            </a:pPr>
            <a:endParaRPr lang="en-GB" b="1" dirty="0">
              <a:solidFill>
                <a:srgbClr val="7030A0"/>
              </a:solidFill>
              <a:latin typeface="Calibri  "/>
            </a:endParaRPr>
          </a:p>
          <a:p>
            <a:pPr fontAlgn="t">
              <a:lnSpc>
                <a:spcPts val="1500"/>
              </a:lnSpc>
              <a:buFont typeface="Arial" panose="020B0604020202020204" pitchFamily="34" charset="0"/>
              <a:buChar char="•"/>
            </a:pPr>
            <a:r>
              <a:rPr lang="en-GB" dirty="0">
                <a:latin typeface="Calibri  "/>
              </a:rPr>
              <a:t> Work with colleagues to develop fundraising campaigns and promotional materials.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Work with Communications Officer to generate engaging content for social media, newsletters and the website.</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Act as an ambassador for the charity at meetings, networking events and public engagements.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Share impact stories that demonstrate the difference supporters make.</a:t>
            </a:r>
          </a:p>
          <a:p>
            <a:pPr fontAlgn="t">
              <a:lnSpc>
                <a:spcPts val="1500"/>
              </a:lnSpc>
              <a:buFont typeface="Arial" panose="020B0604020202020204" pitchFamily="34" charset="0"/>
              <a:buChar char="•"/>
            </a:pPr>
            <a:endParaRPr lang="en-GB" dirty="0">
              <a:latin typeface="Calibri  "/>
            </a:endParaRPr>
          </a:p>
          <a:p>
            <a:pPr fontAlgn="t">
              <a:lnSpc>
                <a:spcPts val="1500"/>
              </a:lnSpc>
            </a:pPr>
            <a:endParaRPr lang="en-GB" dirty="0">
              <a:latin typeface="Calibri  "/>
            </a:endParaRPr>
          </a:p>
          <a:p>
            <a:pPr fontAlgn="t">
              <a:lnSpc>
                <a:spcPts val="1500"/>
              </a:lnSpc>
            </a:pPr>
            <a:endParaRPr lang="en-GB" dirty="0">
              <a:latin typeface="Calibri  "/>
            </a:endParaRPr>
          </a:p>
          <a:p>
            <a:pPr fontAlgn="t">
              <a:lnSpc>
                <a:spcPts val="1500"/>
              </a:lnSpc>
              <a:buNone/>
            </a:pPr>
            <a:r>
              <a:rPr lang="en-GB" b="1" dirty="0">
                <a:solidFill>
                  <a:srgbClr val="7030A0"/>
                </a:solidFill>
                <a:latin typeface="Calibri  "/>
              </a:rPr>
              <a:t>Administration and Compliance</a:t>
            </a:r>
          </a:p>
          <a:p>
            <a:pPr fontAlgn="t">
              <a:lnSpc>
                <a:spcPts val="1500"/>
              </a:lnSpc>
              <a:buNone/>
            </a:pPr>
            <a:endParaRPr lang="en-GB" b="1" dirty="0">
              <a:solidFill>
                <a:srgbClr val="7030A0"/>
              </a:solidFill>
              <a:latin typeface="Calibri  "/>
            </a:endParaRPr>
          </a:p>
          <a:p>
            <a:pPr fontAlgn="t">
              <a:lnSpc>
                <a:spcPts val="1500"/>
              </a:lnSpc>
              <a:buFont typeface="Arial" panose="020B0604020202020204" pitchFamily="34" charset="0"/>
              <a:buChar char="•"/>
            </a:pPr>
            <a:r>
              <a:rPr lang="en-GB" dirty="0">
                <a:latin typeface="Calibri  "/>
              </a:rPr>
              <a:t> Maintain accurate records of income and supporter interactions.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Ensure compliance with the Code of Fundraising Practice, GDPR and charity regulations.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Produce regular reports on fundraising performance.</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Follow all financial procedures relating to fundraising activities.</a:t>
            </a:r>
          </a:p>
        </p:txBody>
      </p:sp>
    </p:spTree>
    <p:extLst>
      <p:ext uri="{BB962C8B-B14F-4D97-AF65-F5344CB8AC3E}">
        <p14:creationId xmlns:p14="http://schemas.microsoft.com/office/powerpoint/2010/main" val="3129099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white background with a pink and white background&#10;&#10;Description automatically generated with medium confidence">
            <a:extLst>
              <a:ext uri="{FF2B5EF4-FFF2-40B4-BE49-F238E27FC236}">
                <a16:creationId xmlns:a16="http://schemas.microsoft.com/office/drawing/2014/main" id="{5A67F44E-DA46-398B-F8EC-70AEC39BBA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descr="A purple and rainbow logo&#10;&#10;Description automatically generated with medium confidence">
            <a:extLst>
              <a:ext uri="{FF2B5EF4-FFF2-40B4-BE49-F238E27FC236}">
                <a16:creationId xmlns:a16="http://schemas.microsoft.com/office/drawing/2014/main" id="{9BA4EFF0-D7F4-D669-2656-58762A4A9C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3870" y="5473271"/>
            <a:ext cx="1260092" cy="1121888"/>
          </a:xfrm>
          <a:prstGeom prst="rect">
            <a:avLst/>
          </a:prstGeom>
        </p:spPr>
      </p:pic>
      <p:sp>
        <p:nvSpPr>
          <p:cNvPr id="4" name="TextBox 3">
            <a:extLst>
              <a:ext uri="{FF2B5EF4-FFF2-40B4-BE49-F238E27FC236}">
                <a16:creationId xmlns:a16="http://schemas.microsoft.com/office/drawing/2014/main" id="{CFD00005-72B0-AC28-27BF-38C31F67A4E8}"/>
              </a:ext>
            </a:extLst>
          </p:cNvPr>
          <p:cNvSpPr txBox="1"/>
          <p:nvPr/>
        </p:nvSpPr>
        <p:spPr>
          <a:xfrm>
            <a:off x="643812" y="457200"/>
            <a:ext cx="10338319" cy="5416868"/>
          </a:xfrm>
          <a:prstGeom prst="rect">
            <a:avLst/>
          </a:prstGeom>
          <a:noFill/>
        </p:spPr>
        <p:txBody>
          <a:bodyPr wrap="square" rtlCol="0">
            <a:spAutoFit/>
          </a:bodyPr>
          <a:lstStyle/>
          <a:p>
            <a:pPr algn="ctr"/>
            <a:r>
              <a:rPr lang="en-GB" sz="2800" b="1" dirty="0">
                <a:solidFill>
                  <a:srgbClr val="7030A0"/>
                </a:solidFill>
              </a:rPr>
              <a:t>Skills and Experience</a:t>
            </a:r>
          </a:p>
          <a:p>
            <a:pPr fontAlgn="t">
              <a:lnSpc>
                <a:spcPts val="1500"/>
              </a:lnSpc>
              <a:buNone/>
            </a:pPr>
            <a:r>
              <a:rPr lang="en-GB" b="1" dirty="0">
                <a:solidFill>
                  <a:srgbClr val="7030A0"/>
                </a:solidFill>
                <a:latin typeface="Calibri  "/>
              </a:rPr>
              <a:t>Experience</a:t>
            </a:r>
          </a:p>
          <a:p>
            <a:pPr fontAlgn="t">
              <a:lnSpc>
                <a:spcPts val="1500"/>
              </a:lnSpc>
              <a:buNone/>
            </a:pPr>
            <a:endParaRPr lang="en-GB" b="1" dirty="0">
              <a:latin typeface="Calibri  "/>
            </a:endParaRPr>
          </a:p>
          <a:p>
            <a:pPr fontAlgn="t">
              <a:lnSpc>
                <a:spcPts val="1500"/>
              </a:lnSpc>
              <a:buFont typeface="Arial" panose="020B0604020202020204" pitchFamily="34" charset="0"/>
              <a:buChar char="•"/>
            </a:pPr>
            <a:r>
              <a:rPr lang="en-GB" dirty="0">
                <a:latin typeface="Calibri  "/>
              </a:rPr>
              <a:t> Minimum 2 years' experience in fundraising, sales, business development, marketing, account management or a related income-generating role.</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Experience of building and maintaining external relationships.</a:t>
            </a:r>
          </a:p>
          <a:p>
            <a:pPr fontAlgn="t">
              <a:lnSpc>
                <a:spcPts val="1500"/>
              </a:lnSpc>
            </a:pPr>
            <a:endParaRPr lang="en-GB" dirty="0">
              <a:latin typeface="Calibri  "/>
            </a:endParaRPr>
          </a:p>
          <a:p>
            <a:pPr fontAlgn="t">
              <a:lnSpc>
                <a:spcPts val="1500"/>
              </a:lnSpc>
              <a:buFont typeface="Arial" panose="020B0604020202020204" pitchFamily="34" charset="0"/>
              <a:buChar char="•"/>
            </a:pPr>
            <a:r>
              <a:rPr lang="en-GB" dirty="0">
                <a:latin typeface="Calibri  "/>
              </a:rPr>
              <a:t> Experience of organising events, campaigns or projects.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Experience of using CRM or database systems.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Experience of producing reports and monitoring performance.</a:t>
            </a:r>
          </a:p>
          <a:p>
            <a:pPr fontAlgn="t">
              <a:lnSpc>
                <a:spcPts val="1500"/>
              </a:lnSpc>
              <a:buFont typeface="Arial" panose="020B0604020202020204" pitchFamily="34" charset="0"/>
              <a:buChar char="•"/>
            </a:pPr>
            <a:endParaRPr lang="en-GB" dirty="0">
              <a:latin typeface="Calibri  "/>
            </a:endParaRPr>
          </a:p>
          <a:p>
            <a:pPr fontAlgn="t">
              <a:lnSpc>
                <a:spcPts val="1500"/>
              </a:lnSpc>
              <a:buNone/>
            </a:pPr>
            <a:r>
              <a:rPr lang="en-GB" b="1" dirty="0">
                <a:solidFill>
                  <a:srgbClr val="7030A0"/>
                </a:solidFill>
                <a:latin typeface="Calibri  "/>
              </a:rPr>
              <a:t>Knowledge</a:t>
            </a:r>
          </a:p>
          <a:p>
            <a:pPr fontAlgn="t">
              <a:lnSpc>
                <a:spcPts val="1500"/>
              </a:lnSpc>
              <a:buNone/>
            </a:pPr>
            <a:endParaRPr lang="en-GB" b="1" dirty="0">
              <a:latin typeface="Calibri  "/>
            </a:endParaRPr>
          </a:p>
          <a:p>
            <a:pPr fontAlgn="t">
              <a:lnSpc>
                <a:spcPts val="1500"/>
              </a:lnSpc>
              <a:buFont typeface="Arial" panose="020B0604020202020204" pitchFamily="34" charset="0"/>
              <a:buChar char="•"/>
            </a:pPr>
            <a:r>
              <a:rPr lang="en-GB" dirty="0">
                <a:latin typeface="Calibri  "/>
              </a:rPr>
              <a:t> Understanding of community and corporate fundraising principles.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Understanding of supporter stewardship and donor care.</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Knowledge of the Scottish charity sector.</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Understanding of GDPR and fundraising compliance requirements.</a:t>
            </a:r>
          </a:p>
          <a:p>
            <a:pPr fontAlgn="t">
              <a:lnSpc>
                <a:spcPts val="1500"/>
              </a:lnSpc>
              <a:buFont typeface="Arial" panose="020B0604020202020204" pitchFamily="34" charset="0"/>
              <a:buChar char="•"/>
            </a:pPr>
            <a:endParaRPr lang="en-GB" dirty="0">
              <a:latin typeface="Calibri  "/>
            </a:endParaRPr>
          </a:p>
          <a:p>
            <a:pPr fontAlgn="t">
              <a:lnSpc>
                <a:spcPts val="1500"/>
              </a:lnSpc>
              <a:buFont typeface="Arial" panose="020B0604020202020204" pitchFamily="34" charset="0"/>
              <a:buChar char="•"/>
            </a:pPr>
            <a:r>
              <a:rPr lang="en-GB" dirty="0">
                <a:latin typeface="Calibri  "/>
              </a:rPr>
              <a:t> Knowledge of digital communication and social media platforms.</a:t>
            </a:r>
          </a:p>
          <a:p>
            <a:endParaRPr lang="en-GB" dirty="0"/>
          </a:p>
        </p:txBody>
      </p:sp>
    </p:spTree>
    <p:extLst>
      <p:ext uri="{BB962C8B-B14F-4D97-AF65-F5344CB8AC3E}">
        <p14:creationId xmlns:p14="http://schemas.microsoft.com/office/powerpoint/2010/main" val="3612835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F5E794-BE95-B243-74C5-F6A2CBBDD15C}"/>
            </a:ext>
          </a:extLst>
        </p:cNvPr>
        <p:cNvGrpSpPr/>
        <p:nvPr/>
      </p:nvGrpSpPr>
      <p:grpSpPr>
        <a:xfrm>
          <a:off x="0" y="0"/>
          <a:ext cx="0" cy="0"/>
          <a:chOff x="0" y="0"/>
          <a:chExt cx="0" cy="0"/>
        </a:xfrm>
      </p:grpSpPr>
      <p:pic>
        <p:nvPicPr>
          <p:cNvPr id="3" name="Picture 2" descr="A white background with green lines&#10;&#10;Description automatically generated">
            <a:extLst>
              <a:ext uri="{FF2B5EF4-FFF2-40B4-BE49-F238E27FC236}">
                <a16:creationId xmlns:a16="http://schemas.microsoft.com/office/drawing/2014/main" id="{CA52069E-0FD0-7A29-496B-E5FF573D6C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descr="A purple and rainbow logo&#10;&#10;Description automatically generated with medium confidence">
            <a:extLst>
              <a:ext uri="{FF2B5EF4-FFF2-40B4-BE49-F238E27FC236}">
                <a16:creationId xmlns:a16="http://schemas.microsoft.com/office/drawing/2014/main" id="{7E843028-56E9-A4A0-3F71-046BEED994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3870" y="5473271"/>
            <a:ext cx="1260092" cy="1121888"/>
          </a:xfrm>
          <a:prstGeom prst="rect">
            <a:avLst/>
          </a:prstGeom>
        </p:spPr>
      </p:pic>
      <p:sp>
        <p:nvSpPr>
          <p:cNvPr id="2" name="TextBox 1">
            <a:extLst>
              <a:ext uri="{FF2B5EF4-FFF2-40B4-BE49-F238E27FC236}">
                <a16:creationId xmlns:a16="http://schemas.microsoft.com/office/drawing/2014/main" id="{6E49B3D6-C7C2-E523-23D6-5B563B1BA02E}"/>
              </a:ext>
            </a:extLst>
          </p:cNvPr>
          <p:cNvSpPr txBox="1"/>
          <p:nvPr/>
        </p:nvSpPr>
        <p:spPr>
          <a:xfrm>
            <a:off x="643812" y="457200"/>
            <a:ext cx="10338319" cy="1384995"/>
          </a:xfrm>
          <a:prstGeom prst="rect">
            <a:avLst/>
          </a:prstGeom>
          <a:noFill/>
        </p:spPr>
        <p:txBody>
          <a:bodyPr wrap="square" rtlCol="0">
            <a:spAutoFit/>
          </a:bodyPr>
          <a:lstStyle/>
          <a:p>
            <a:pPr algn="ctr"/>
            <a:r>
              <a:rPr lang="en-GB" sz="2800" b="1" dirty="0">
                <a:solidFill>
                  <a:srgbClr val="7030A0"/>
                </a:solidFill>
              </a:rPr>
              <a:t>Desirable Criteria</a:t>
            </a:r>
          </a:p>
          <a:p>
            <a:pPr algn="ctr"/>
            <a:endParaRPr lang="en-GB" sz="2800" b="1" dirty="0">
              <a:solidFill>
                <a:srgbClr val="7030A0"/>
              </a:solidFill>
            </a:endParaRPr>
          </a:p>
          <a:p>
            <a:pPr algn="ctr"/>
            <a:endParaRPr lang="en-GB" sz="2800" b="1" dirty="0">
              <a:solidFill>
                <a:srgbClr val="7030A0"/>
              </a:solidFill>
            </a:endParaRPr>
          </a:p>
        </p:txBody>
      </p:sp>
      <p:sp>
        <p:nvSpPr>
          <p:cNvPr id="6" name="TextBox 5">
            <a:extLst>
              <a:ext uri="{FF2B5EF4-FFF2-40B4-BE49-F238E27FC236}">
                <a16:creationId xmlns:a16="http://schemas.microsoft.com/office/drawing/2014/main" id="{245535CF-394C-76F9-4B92-9E93E7B125B6}"/>
              </a:ext>
            </a:extLst>
          </p:cNvPr>
          <p:cNvSpPr txBox="1"/>
          <p:nvPr/>
        </p:nvSpPr>
        <p:spPr>
          <a:xfrm>
            <a:off x="742384" y="1339913"/>
            <a:ext cx="10239747" cy="1200329"/>
          </a:xfrm>
          <a:prstGeom prst="rect">
            <a:avLst/>
          </a:prstGeom>
          <a:noFill/>
        </p:spPr>
        <p:txBody>
          <a:bodyPr wrap="square" rtlCol="0">
            <a:spAutoFit/>
          </a:bodyPr>
          <a:lstStyle/>
          <a:p>
            <a:pPr marL="285750" indent="-285750">
              <a:buFont typeface="Arial" panose="020B0604020202020204" pitchFamily="34" charset="0"/>
              <a:buChar char="•"/>
            </a:pPr>
            <a:r>
              <a:rPr lang="en-GB" dirty="0"/>
              <a:t>Institute of Fundraising (CIOF) membership or equivalent qualification</a:t>
            </a:r>
          </a:p>
          <a:p>
            <a:pPr marL="285750" indent="-285750">
              <a:buFont typeface="Arial" panose="020B0604020202020204" pitchFamily="34" charset="0"/>
              <a:buChar char="•"/>
            </a:pPr>
            <a:r>
              <a:rPr lang="en-GB" dirty="0"/>
              <a:t>Experience managing fundraising volunteers</a:t>
            </a:r>
          </a:p>
          <a:p>
            <a:pPr marL="285750" indent="-285750">
              <a:buFont typeface="Arial" panose="020B0604020202020204" pitchFamily="34" charset="0"/>
              <a:buChar char="•"/>
            </a:pPr>
            <a:r>
              <a:rPr lang="en-GB" dirty="0"/>
              <a:t>Full UK Driving Licence and access to vehicle for work</a:t>
            </a:r>
          </a:p>
          <a:p>
            <a:pPr marL="285750" indent="-285750">
              <a:buFont typeface="Arial" panose="020B0604020202020204" pitchFamily="34" charset="0"/>
              <a:buChar char="•"/>
            </a:pPr>
            <a:r>
              <a:rPr lang="en-GB" dirty="0"/>
              <a:t>Knowledge of local business networks and communities within Perth &amp; Kinross</a:t>
            </a:r>
          </a:p>
        </p:txBody>
      </p:sp>
    </p:spTree>
    <p:extLst>
      <p:ext uri="{BB962C8B-B14F-4D97-AF65-F5344CB8AC3E}">
        <p14:creationId xmlns:p14="http://schemas.microsoft.com/office/powerpoint/2010/main" val="19525004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4612f65-14a5-40c8-a36a-0ee16e82d2c5">
      <Terms xmlns="http://schemas.microsoft.com/office/infopath/2007/PartnerControls"/>
    </lcf76f155ced4ddcb4097134ff3c332f>
    <TaxCatchAll xmlns="ea659c77-d879-4607-9227-c63d3a1ad45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F6C63196055824D8257FC2E86760537" ma:contentTypeVersion="15" ma:contentTypeDescription="Create a new document." ma:contentTypeScope="" ma:versionID="2839613657880ac4e54202ef0a4635d9">
  <xsd:schema xmlns:xsd="http://www.w3.org/2001/XMLSchema" xmlns:xs="http://www.w3.org/2001/XMLSchema" xmlns:p="http://schemas.microsoft.com/office/2006/metadata/properties" xmlns:ns2="34612f65-14a5-40c8-a36a-0ee16e82d2c5" xmlns:ns3="ea659c77-d879-4607-9227-c63d3a1ad457" targetNamespace="http://schemas.microsoft.com/office/2006/metadata/properties" ma:root="true" ma:fieldsID="e451fdda6cf3b94ec0bf3b34e68d3adc" ns2:_="" ns3:_="">
    <xsd:import namespace="34612f65-14a5-40c8-a36a-0ee16e82d2c5"/>
    <xsd:import namespace="ea659c77-d879-4607-9227-c63d3a1ad45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12f65-14a5-40c8-a36a-0ee16e82d2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272e8202-0b52-4bba-8329-7fd279ff2b3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659c77-d879-4607-9227-c63d3a1ad457"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3a1a7b5-cc17-4ba5-9e6a-131e96a650c3}" ma:internalName="TaxCatchAll" ma:showField="CatchAllData" ma:web="ea659c77-d879-4607-9227-c63d3a1ad4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CD12D1-2AF6-4B4F-B34B-86FB81B3CC67}">
  <ds:schemaRefs>
    <ds:schemaRef ds:uri="http://schemas.microsoft.com/office/2006/metadata/properties"/>
    <ds:schemaRef ds:uri="http://schemas.microsoft.com/office/infopath/2007/PartnerControls"/>
    <ds:schemaRef ds:uri="34612f65-14a5-40c8-a36a-0ee16e82d2c5"/>
    <ds:schemaRef ds:uri="ea659c77-d879-4607-9227-c63d3a1ad457"/>
  </ds:schemaRefs>
</ds:datastoreItem>
</file>

<file path=customXml/itemProps2.xml><?xml version="1.0" encoding="utf-8"?>
<ds:datastoreItem xmlns:ds="http://schemas.openxmlformats.org/officeDocument/2006/customXml" ds:itemID="{E93367F0-FC8C-4F68-BDED-DDB940A8DD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12f65-14a5-40c8-a36a-0ee16e82d2c5"/>
    <ds:schemaRef ds:uri="ea659c77-d879-4607-9227-c63d3a1ad4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5D52F53-C3ED-425E-929F-B982C43D45C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554</TotalTime>
  <Words>1417</Words>
  <Application>Microsoft Office PowerPoint</Application>
  <PresentationFormat>Widescreen</PresentationFormat>
  <Paragraphs>196</Paragraphs>
  <Slides>11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Aptos</vt:lpstr>
      <vt:lpstr>Arial</vt:lpstr>
      <vt:lpstr>Calibri</vt:lpstr>
      <vt:lpstr>Calibri  </vt:lpstr>
      <vt:lpstr>Calibri (Body)</vt:lpstr>
      <vt:lpstr>Calibri body</vt:lpstr>
      <vt:lpstr>Calibri Light</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Sharon Shaw</dc:creator>
  <cp:lastModifiedBy>John McKellar</cp:lastModifiedBy>
  <cp:revision>45</cp:revision>
  <dcterms:created xsi:type="dcterms:W3CDTF">2023-09-08T10:00:14Z</dcterms:created>
  <dcterms:modified xsi:type="dcterms:W3CDTF">2026-08-19T15:05:31Z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0x0101006F6C63196055824D8257FC2E86760537</vt:lpwstr>
  </property>
</Properties>
</file>